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9" r:id="rId2"/>
    <p:sldId id="273" r:id="rId3"/>
    <p:sldId id="272" r:id="rId4"/>
    <p:sldId id="274" r:id="rId5"/>
    <p:sldId id="259" r:id="rId6"/>
    <p:sldId id="260" r:id="rId7"/>
    <p:sldId id="261" r:id="rId8"/>
    <p:sldId id="262" r:id="rId9"/>
    <p:sldId id="256" r:id="rId10"/>
    <p:sldId id="257" r:id="rId11"/>
    <p:sldId id="264" r:id="rId12"/>
    <p:sldId id="265" r:id="rId13"/>
    <p:sldId id="268" r:id="rId14"/>
    <p:sldId id="258" r:id="rId15"/>
    <p:sldId id="263" r:id="rId16"/>
    <p:sldId id="266" r:id="rId17"/>
    <p:sldId id="271" r:id="rId18"/>
    <p:sldId id="270" r:id="rId19"/>
    <p:sldId id="275" r:id="rId20"/>
    <p:sldId id="276" r:id="rId21"/>
    <p:sldId id="26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varScale="1">
        <p:scale>
          <a:sx n="84" d="100"/>
          <a:sy n="84" d="100"/>
        </p:scale>
        <p:origin x="15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5D1482-0561-F343-A952-B10E74BAA354}" type="datetimeFigureOut">
              <a:rPr lang="en-US" smtClean="0"/>
              <a:t>6/18/2015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0AFF07-2058-9048-80A7-27F21EB6C83C}" type="slidenum">
              <a:rPr lang="en-US" smtClean="0"/>
              <a:t>‹#›</a:t>
            </a:fld>
            <a:endParaRPr lang="en-US"/>
          </a:p>
        </p:txBody>
      </p:sp>
    </p:spTree>
    <p:extLst>
      <p:ext uri="{BB962C8B-B14F-4D97-AF65-F5344CB8AC3E}">
        <p14:creationId xmlns:p14="http://schemas.microsoft.com/office/powerpoint/2010/main" val="41313530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0AFF07-2058-9048-80A7-27F21EB6C83C}" type="slidenum">
              <a:rPr lang="en-US" smtClean="0"/>
              <a:t>2</a:t>
            </a:fld>
            <a:endParaRPr lang="en-US"/>
          </a:p>
        </p:txBody>
      </p:sp>
    </p:spTree>
    <p:extLst>
      <p:ext uri="{BB962C8B-B14F-4D97-AF65-F5344CB8AC3E}">
        <p14:creationId xmlns:p14="http://schemas.microsoft.com/office/powerpoint/2010/main" val="217412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5B04DBF-8189-4612-AEDE-7D4805A9EA79}" type="datetimeFigureOut">
              <a:rPr lang="en-GB"/>
              <a:pPr>
                <a:defRPr/>
              </a:pPr>
              <a:t>18/06/2015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85CCD47-D155-40D8-9177-C0EB62C3A84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5BB07CD-DAD2-477A-989C-D86D10C6D198}" type="datetimeFigureOut">
              <a:rPr lang="en-GB"/>
              <a:pPr>
                <a:defRPr/>
              </a:pPr>
              <a:t>18/06/2015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682CD8-F0BC-48E3-BE30-28A38F09F1F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F5879D5-54A8-4C35-A513-25EE472FCC5B}" type="datetimeFigureOut">
              <a:rPr lang="en-GB"/>
              <a:pPr>
                <a:defRPr/>
              </a:pPr>
              <a:t>18/06/2015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B627C73-ADC5-48B4-987C-266163592A8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0B44C3F-B70C-456F-9275-51AA0DD03CDA}" type="datetimeFigureOut">
              <a:rPr lang="en-GB"/>
              <a:pPr>
                <a:defRPr/>
              </a:pPr>
              <a:t>18/06/2015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5C6E280-D7EA-468A-89FC-0913BC49DD7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74342D-2730-49EF-AD23-94ACDD052AB8}" type="datetimeFigureOut">
              <a:rPr lang="en-GB"/>
              <a:pPr>
                <a:defRPr/>
              </a:pPr>
              <a:t>18/06/2015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8DA0562-9C61-4164-9F7D-E46828DEC3E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8CA64D0-DE5C-400E-BCE0-0E1FF1D07AC2}" type="datetimeFigureOut">
              <a:rPr lang="en-GB"/>
              <a:pPr>
                <a:defRPr/>
              </a:pPr>
              <a:t>18/06/2015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E6037FF-A441-4E62-A49D-F96CE453AB4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6520FA8-D5BB-4434-BE5C-D6990A2C19DD}" type="datetimeFigureOut">
              <a:rPr lang="en-GB"/>
              <a:pPr>
                <a:defRPr/>
              </a:pPr>
              <a:t>18/06/2015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C7F44E8-0A65-4485-B20B-2300A1311DA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256C537-C4AC-4A7E-9116-6965CDD8E5C2}" type="datetimeFigureOut">
              <a:rPr lang="en-GB"/>
              <a:pPr>
                <a:defRPr/>
              </a:pPr>
              <a:t>18/06/2015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D30CA31-0914-4293-946F-386CFEAA9CE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472A0B-1E82-4FE0-9F18-BF69047030CC}" type="datetimeFigureOut">
              <a:rPr lang="en-GB"/>
              <a:pPr>
                <a:defRPr/>
              </a:pPr>
              <a:t>18/06/2015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6928EDFD-14BD-4ECC-8A39-CCD943B72AF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6DD814-E4DC-463D-AC6B-DE267001231D}" type="datetimeFigureOut">
              <a:rPr lang="en-GB"/>
              <a:pPr>
                <a:defRPr/>
              </a:pPr>
              <a:t>18/06/2015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1BC356A-74FE-4C9A-9B0D-1D6DDD09ACE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A7700C-6A43-4827-90D4-2A6FFF1D587B}" type="datetimeFigureOut">
              <a:rPr lang="en-GB"/>
              <a:pPr>
                <a:defRPr/>
              </a:pPr>
              <a:t>18/06/2015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A0EC318-B7E7-4CAF-98AD-CD831EC994C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63A3814-7B5A-4700-93F5-0129B7F3EA7B}" type="datetimeFigureOut">
              <a:rPr lang="en-GB"/>
              <a:pPr>
                <a:defRPr/>
              </a:pPr>
              <a:t>18/06/2015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1824E9A-2C49-43C1-9999-88A60748E45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2952327"/>
          </a:xfrm>
        </p:spPr>
        <p:txBody>
          <a:bodyPr/>
          <a:lstStyle/>
          <a:p>
            <a:r>
              <a:rPr lang="en-GB" sz="3600" b="1" dirty="0" smtClean="0">
                <a:latin typeface="Verdana" panose="020B0604030504040204" pitchFamily="34" charset="0"/>
                <a:ea typeface="Verdana" panose="020B0604030504040204" pitchFamily="34" charset="0"/>
                <a:cs typeface="Verdana" panose="020B0604030504040204" pitchFamily="34" charset="0"/>
              </a:rPr>
              <a:t/>
            </a:r>
            <a:br>
              <a:rPr lang="en-GB" sz="3600" b="1" dirty="0" smtClean="0">
                <a:latin typeface="Verdana" panose="020B0604030504040204" pitchFamily="34" charset="0"/>
                <a:ea typeface="Verdana" panose="020B0604030504040204" pitchFamily="34" charset="0"/>
                <a:cs typeface="Verdana" panose="020B0604030504040204" pitchFamily="34" charset="0"/>
              </a:rPr>
            </a:br>
            <a:r>
              <a:rPr lang="en-GB" b="1" dirty="0"/>
              <a:t>Integrating Access to Environmental Justice within the University Law Curriculum in England</a:t>
            </a:r>
            <a:r>
              <a:rPr lang="en-GB" dirty="0"/>
              <a:t/>
            </a:r>
            <a:br>
              <a:rPr lang="en-GB" dirty="0"/>
            </a:br>
            <a:r>
              <a:rPr lang="en-GB" sz="3600" b="1" dirty="0">
                <a:latin typeface="Verdana" panose="020B0604030504040204" pitchFamily="34" charset="0"/>
                <a:ea typeface="Verdana" panose="020B0604030504040204" pitchFamily="34" charset="0"/>
                <a:cs typeface="Verdana" panose="020B0604030504040204" pitchFamily="34" charset="0"/>
              </a:rPr>
              <a:t/>
            </a:r>
            <a:br>
              <a:rPr lang="en-GB" sz="3600" b="1" dirty="0">
                <a:latin typeface="Verdana" panose="020B0604030504040204" pitchFamily="34" charset="0"/>
                <a:ea typeface="Verdana" panose="020B0604030504040204" pitchFamily="34" charset="0"/>
                <a:cs typeface="Verdana" panose="020B0604030504040204" pitchFamily="34" charset="0"/>
              </a:rPr>
            </a:br>
            <a:endParaRPr lang="en-GB"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371600" y="3140968"/>
            <a:ext cx="6400800" cy="2497832"/>
          </a:xfrm>
        </p:spPr>
        <p:txBody>
          <a:bodyPr/>
          <a:lstStyle/>
          <a:p>
            <a:r>
              <a:rPr lang="en-GB" sz="2400" b="1" dirty="0">
                <a:latin typeface="Verdana" panose="020B0604030504040204" pitchFamily="34" charset="0"/>
                <a:ea typeface="Verdana" panose="020B0604030504040204" pitchFamily="34" charset="0"/>
                <a:cs typeface="Verdana" panose="020B0604030504040204" pitchFamily="34" charset="0"/>
              </a:rPr>
              <a:t>b</a:t>
            </a:r>
            <a:r>
              <a:rPr lang="en-GB" sz="2400" b="1" dirty="0" smtClean="0">
                <a:latin typeface="Verdana" panose="020B0604030504040204" pitchFamily="34" charset="0"/>
                <a:ea typeface="Verdana" panose="020B0604030504040204" pitchFamily="34" charset="0"/>
                <a:cs typeface="Verdana" panose="020B0604030504040204" pitchFamily="34" charset="0"/>
              </a:rPr>
              <a:t>y</a:t>
            </a:r>
          </a:p>
          <a:p>
            <a:r>
              <a:rPr lang="en-GB" sz="2400" b="1" dirty="0" smtClean="0">
                <a:latin typeface="Verdana" panose="020B0604030504040204" pitchFamily="34" charset="0"/>
                <a:ea typeface="Verdana" panose="020B0604030504040204" pitchFamily="34" charset="0"/>
                <a:cs typeface="Verdana" panose="020B0604030504040204" pitchFamily="34" charset="0"/>
              </a:rPr>
              <a:t>David M Ong</a:t>
            </a:r>
          </a:p>
          <a:p>
            <a:r>
              <a:rPr lang="en-GB" sz="2400" b="1" dirty="0" smtClean="0">
                <a:latin typeface="Verdana" panose="020B0604030504040204" pitchFamily="34" charset="0"/>
                <a:ea typeface="Verdana" panose="020B0604030504040204" pitchFamily="34" charset="0"/>
                <a:cs typeface="Verdana" panose="020B0604030504040204" pitchFamily="34" charset="0"/>
              </a:rPr>
              <a:t>Professor of International &amp; Environmental Law, </a:t>
            </a:r>
          </a:p>
          <a:p>
            <a:r>
              <a:rPr lang="en-GB" sz="2400" b="1" dirty="0" smtClean="0">
                <a:latin typeface="Verdana" panose="020B0604030504040204" pitchFamily="34" charset="0"/>
                <a:ea typeface="Verdana" panose="020B0604030504040204" pitchFamily="34" charset="0"/>
                <a:cs typeface="Verdana" panose="020B0604030504040204" pitchFamily="34" charset="0"/>
              </a:rPr>
              <a:t>Nottingham </a:t>
            </a:r>
            <a:r>
              <a:rPr lang="en-GB" sz="2400" b="1" dirty="0">
                <a:latin typeface="Verdana" panose="020B0604030504040204" pitchFamily="34" charset="0"/>
                <a:ea typeface="Verdana" panose="020B0604030504040204" pitchFamily="34" charset="0"/>
                <a:cs typeface="Verdana" panose="020B0604030504040204" pitchFamily="34" charset="0"/>
              </a:rPr>
              <a:t>L</a:t>
            </a:r>
            <a:r>
              <a:rPr lang="en-GB" sz="2400" b="1" dirty="0" smtClean="0">
                <a:latin typeface="Verdana" panose="020B0604030504040204" pitchFamily="34" charset="0"/>
                <a:ea typeface="Verdana" panose="020B0604030504040204" pitchFamily="34" charset="0"/>
                <a:cs typeface="Verdana" panose="020B0604030504040204" pitchFamily="34" charset="0"/>
              </a:rPr>
              <a:t>aw School, Nottingham Trent University, UK.</a:t>
            </a:r>
            <a:endParaRPr lang="en-GB"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68018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80120"/>
          </a:xfrm>
        </p:spPr>
        <p:txBody>
          <a:bodyPr/>
          <a:lstStyle/>
          <a:p>
            <a:r>
              <a:rPr lang="en-GB" sz="2800" b="1" dirty="0" smtClean="0">
                <a:latin typeface="Verdana" panose="020B0604030504040204" pitchFamily="34" charset="0"/>
                <a:ea typeface="Verdana" panose="020B0604030504040204" pitchFamily="34" charset="0"/>
                <a:cs typeface="Verdana" panose="020B0604030504040204" pitchFamily="34" charset="0"/>
              </a:rPr>
              <a:t>Environmental Justice : Across Disciplinary &amp; Jurisdictional Boundaries </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600200"/>
            <a:ext cx="8229600" cy="4781128"/>
          </a:xfrm>
        </p:spPr>
        <p:txBody>
          <a:bodyPr/>
          <a:lstStyle/>
          <a:p>
            <a:pPr algn="just"/>
            <a:r>
              <a:rPr lang="en-GB" sz="2800" b="1" dirty="0" smtClean="0">
                <a:latin typeface="Verdana" panose="020B0604030504040204" pitchFamily="34" charset="0"/>
                <a:ea typeface="Verdana" panose="020B0604030504040204" pitchFamily="34" charset="0"/>
                <a:cs typeface="Verdana" panose="020B0604030504040204" pitchFamily="34" charset="0"/>
              </a:rPr>
              <a:t>Disciplinary ‘boundaries’ </a:t>
            </a:r>
            <a:r>
              <a:rPr lang="en-GB" sz="2800" dirty="0" smtClean="0">
                <a:latin typeface="Verdana" panose="020B0604030504040204" pitchFamily="34" charset="0"/>
                <a:ea typeface="Verdana" panose="020B0604030504040204" pitchFamily="34" charset="0"/>
                <a:cs typeface="Verdana" panose="020B0604030504040204" pitchFamily="34" charset="0"/>
              </a:rPr>
              <a:t>– Is ‘environmental justice’ part of environmental law? Human rights law? Public law? Tort law? Criminal law?</a:t>
            </a:r>
          </a:p>
          <a:p>
            <a:pPr algn="just"/>
            <a:r>
              <a:rPr lang="en-GB" sz="2800" dirty="0" smtClean="0">
                <a:latin typeface="Verdana" panose="020B0604030504040204" pitchFamily="34" charset="0"/>
                <a:ea typeface="Verdana" panose="020B0604030504040204" pitchFamily="34" charset="0"/>
                <a:cs typeface="Verdana" panose="020B0604030504040204" pitchFamily="34" charset="0"/>
              </a:rPr>
              <a:t>Does it matter? What if we call it ‘ecological’ justice? Is this different from ‘environmental’ justice?</a:t>
            </a:r>
          </a:p>
          <a:p>
            <a:r>
              <a:rPr lang="en-GB" sz="2800" b="1" dirty="0" smtClean="0">
                <a:latin typeface="Verdana" panose="020B0604030504040204" pitchFamily="34" charset="0"/>
                <a:ea typeface="Verdana" panose="020B0604030504040204" pitchFamily="34" charset="0"/>
                <a:cs typeface="Verdana" panose="020B0604030504040204" pitchFamily="34" charset="0"/>
              </a:rPr>
              <a:t>Jurisdictional ‘boundaries’ </a:t>
            </a:r>
            <a:r>
              <a:rPr lang="en-GB" sz="2800" dirty="0" smtClean="0">
                <a:latin typeface="Verdana" panose="020B0604030504040204" pitchFamily="34" charset="0"/>
                <a:ea typeface="Verdana" panose="020B0604030504040204" pitchFamily="34" charset="0"/>
                <a:cs typeface="Verdana" panose="020B0604030504040204" pitchFamily="34" charset="0"/>
              </a:rPr>
              <a:t>– International</a:t>
            </a:r>
            <a:r>
              <a:rPr lang="en-GB" sz="2800" dirty="0">
                <a:latin typeface="Verdana" panose="020B0604030504040204" pitchFamily="34" charset="0"/>
                <a:ea typeface="Verdana" panose="020B0604030504040204" pitchFamily="34" charset="0"/>
                <a:cs typeface="Verdana" panose="020B0604030504040204" pitchFamily="34" charset="0"/>
              </a:rPr>
              <a:t>, </a:t>
            </a:r>
            <a:r>
              <a:rPr lang="en-GB" sz="2800" dirty="0" smtClean="0">
                <a:latin typeface="Verdana" panose="020B0604030504040204" pitchFamily="34" charset="0"/>
                <a:ea typeface="Verdana" panose="020B0604030504040204" pitchFamily="34" charset="0"/>
                <a:cs typeface="Verdana" panose="020B0604030504040204" pitchFamily="34" charset="0"/>
              </a:rPr>
              <a:t>regional/European, &amp; national/UK </a:t>
            </a:r>
            <a:r>
              <a:rPr lang="en-GB" sz="2800" dirty="0">
                <a:latin typeface="Verdana" panose="020B0604030504040204" pitchFamily="34" charset="0"/>
                <a:ea typeface="Verdana" panose="020B0604030504040204" pitchFamily="34" charset="0"/>
                <a:cs typeface="Verdana" panose="020B0604030504040204" pitchFamily="34" charset="0"/>
              </a:rPr>
              <a:t>Environmental </a:t>
            </a:r>
            <a:r>
              <a:rPr lang="en-GB" sz="2800" dirty="0" smtClean="0">
                <a:latin typeface="Verdana" panose="020B0604030504040204" pitchFamily="34" charset="0"/>
                <a:ea typeface="Verdana" panose="020B0604030504040204" pitchFamily="34" charset="0"/>
                <a:cs typeface="Verdana" panose="020B0604030504040204" pitchFamily="34" charset="0"/>
              </a:rPr>
              <a:t>Justice?</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04832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lstStyle/>
          <a:p>
            <a:r>
              <a:rPr lang="en-GB" sz="2400" b="1" dirty="0" smtClean="0">
                <a:latin typeface="Verdana" panose="020B0604030504040204" pitchFamily="34" charset="0"/>
                <a:ea typeface="Verdana" panose="020B0604030504040204" pitchFamily="34" charset="0"/>
                <a:cs typeface="Verdana" panose="020B0604030504040204" pitchFamily="34" charset="0"/>
              </a:rPr>
              <a:t>Definitional, Constituency, &amp; Representational Issues in Environmental Justice</a:t>
            </a:r>
            <a:endParaRPr lang="en-GB"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196752"/>
            <a:ext cx="8229600" cy="5112568"/>
          </a:xfrm>
        </p:spPr>
        <p:txBody>
          <a:bodyPr/>
          <a:lstStyle/>
          <a:p>
            <a:pPr algn="just"/>
            <a:r>
              <a:rPr lang="en-GB" dirty="0" smtClean="0">
                <a:latin typeface="Verdana" panose="020B0604030504040204" pitchFamily="34" charset="0"/>
                <a:ea typeface="Verdana" panose="020B0604030504040204" pitchFamily="34" charset="0"/>
                <a:cs typeface="Verdana" panose="020B0604030504040204" pitchFamily="34" charset="0"/>
              </a:rPr>
              <a:t>What </a:t>
            </a:r>
            <a:r>
              <a:rPr lang="en-GB" dirty="0">
                <a:latin typeface="Verdana" panose="020B0604030504040204" pitchFamily="34" charset="0"/>
                <a:ea typeface="Verdana" panose="020B0604030504040204" pitchFamily="34" charset="0"/>
                <a:cs typeface="Verdana" panose="020B0604030504040204" pitchFamily="34" charset="0"/>
              </a:rPr>
              <a:t>exactly </a:t>
            </a:r>
            <a:r>
              <a:rPr lang="en-GB" dirty="0" smtClean="0">
                <a:latin typeface="Verdana" panose="020B0604030504040204" pitchFamily="34" charset="0"/>
                <a:ea typeface="Verdana" panose="020B0604030504040204" pitchFamily="34" charset="0"/>
                <a:cs typeface="Verdana" panose="020B0604030504040204" pitchFamily="34" charset="0"/>
              </a:rPr>
              <a:t>is it about </a:t>
            </a:r>
            <a:r>
              <a:rPr lang="en-GB" dirty="0">
                <a:latin typeface="Verdana" panose="020B0604030504040204" pitchFamily="34" charset="0"/>
                <a:ea typeface="Verdana" panose="020B0604030504040204" pitchFamily="34" charset="0"/>
                <a:cs typeface="Verdana" panose="020B0604030504040204" pitchFamily="34" charset="0"/>
              </a:rPr>
              <a:t>the ‘environment’ that environmental law seeks to </a:t>
            </a:r>
            <a:r>
              <a:rPr lang="en-GB" dirty="0" smtClean="0">
                <a:latin typeface="Verdana" panose="020B0604030504040204" pitchFamily="34" charset="0"/>
                <a:ea typeface="Verdana" panose="020B0604030504040204" pitchFamily="34" charset="0"/>
                <a:cs typeface="Verdana" panose="020B0604030504040204" pitchFamily="34" charset="0"/>
              </a:rPr>
              <a:t>protect.</a:t>
            </a:r>
          </a:p>
          <a:p>
            <a:pPr algn="just"/>
            <a:r>
              <a:rPr lang="en-GB" dirty="0" smtClean="0">
                <a:latin typeface="Verdana" panose="020B0604030504040204" pitchFamily="34" charset="0"/>
                <a:ea typeface="Verdana" panose="020B0604030504040204" pitchFamily="34" charset="0"/>
                <a:cs typeface="Verdana" panose="020B0604030504040204" pitchFamily="34" charset="0"/>
              </a:rPr>
              <a:t>Simply </a:t>
            </a:r>
            <a:r>
              <a:rPr lang="en-GB" dirty="0">
                <a:latin typeface="Verdana" panose="020B0604030504040204" pitchFamily="34" charset="0"/>
                <a:ea typeface="Verdana" panose="020B0604030504040204" pitchFamily="34" charset="0"/>
                <a:cs typeface="Verdana" panose="020B0604030504040204" pitchFamily="34" charset="0"/>
              </a:rPr>
              <a:t>put: Is it the human aspects of the ‘environment’? Or the natural aspects of the ‘environment’? Or both? </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algn="just"/>
            <a:r>
              <a:rPr lang="en-GB" dirty="0" smtClean="0">
                <a:latin typeface="Verdana" panose="020B0604030504040204" pitchFamily="34" charset="0"/>
                <a:ea typeface="Verdana" panose="020B0604030504040204" pitchFamily="34" charset="0"/>
                <a:cs typeface="Verdana" panose="020B0604030504040204" pitchFamily="34" charset="0"/>
              </a:rPr>
              <a:t>Definition(s) of ‘pollution’: mainly oriented towards risks to humans, rather than wildlife…</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65637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lstStyle/>
          <a:p>
            <a:r>
              <a:rPr lang="en-GB" sz="2400" b="1" dirty="0">
                <a:solidFill>
                  <a:prstClr val="black"/>
                </a:solidFill>
                <a:latin typeface="Verdana" panose="020B0604030504040204" pitchFamily="34" charset="0"/>
                <a:ea typeface="Verdana" panose="020B0604030504040204" pitchFamily="34" charset="0"/>
                <a:cs typeface="Verdana" panose="020B0604030504040204" pitchFamily="34" charset="0"/>
              </a:rPr>
              <a:t>Definitional, Constituency, &amp; Representational Issues in Environmental Justice</a:t>
            </a:r>
            <a:endParaRPr lang="en-GB" dirty="0"/>
          </a:p>
        </p:txBody>
      </p:sp>
      <p:sp>
        <p:nvSpPr>
          <p:cNvPr id="3" name="Content Placeholder 2"/>
          <p:cNvSpPr>
            <a:spLocks noGrp="1"/>
          </p:cNvSpPr>
          <p:nvPr>
            <p:ph idx="1"/>
          </p:nvPr>
        </p:nvSpPr>
        <p:spPr>
          <a:xfrm>
            <a:off x="457200" y="1268760"/>
            <a:ext cx="8229600" cy="5040560"/>
          </a:xfrm>
        </p:spPr>
        <p:txBody>
          <a:bodyPr/>
          <a:lstStyle/>
          <a:p>
            <a:pPr algn="just"/>
            <a:r>
              <a:rPr lang="en-GB" dirty="0" smtClean="0">
                <a:latin typeface="Verdana" panose="020B0604030504040204" pitchFamily="34" charset="0"/>
                <a:ea typeface="Verdana" panose="020B0604030504040204" pitchFamily="34" charset="0"/>
                <a:cs typeface="Verdana" panose="020B0604030504040204" pitchFamily="34" charset="0"/>
              </a:rPr>
              <a:t>For example, detailed noise ‘pollution’ standards  geared towards human tolerance levels, … </a:t>
            </a:r>
          </a:p>
          <a:p>
            <a:pPr marL="0" indent="0" algn="just">
              <a:buNone/>
            </a:pPr>
            <a:r>
              <a:rPr lang="en-GB" dirty="0" smtClean="0">
                <a:latin typeface="Verdana" panose="020B0604030504040204" pitchFamily="34" charset="0"/>
                <a:ea typeface="Verdana" panose="020B0604030504040204" pitchFamily="34" charset="0"/>
                <a:cs typeface="Verdana" panose="020B0604030504040204" pitchFamily="34" charset="0"/>
              </a:rPr>
              <a:t>but so far no marine acoustic pollution standards established for submarine sonar, even though there is mounting evidence of links between underwater sonar use and cetacean (whales &amp; dolphins) deaths from beach </a:t>
            </a:r>
            <a:r>
              <a:rPr lang="en-GB" dirty="0" err="1" smtClean="0">
                <a:latin typeface="Verdana" panose="020B0604030504040204" pitchFamily="34" charset="0"/>
                <a:ea typeface="Verdana" panose="020B0604030504040204" pitchFamily="34" charset="0"/>
                <a:cs typeface="Verdana" panose="020B0604030504040204" pitchFamily="34" charset="0"/>
              </a:rPr>
              <a:t>strandings</a:t>
            </a:r>
            <a:r>
              <a:rPr lang="en-GB" dirty="0" smtClean="0">
                <a:latin typeface="Verdana" panose="020B0604030504040204" pitchFamily="34" charset="0"/>
                <a:ea typeface="Verdana" panose="020B0604030504040204" pitchFamily="34" charset="0"/>
                <a:cs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11696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latin typeface="Verdana" panose="020B0604030504040204" pitchFamily="34" charset="0"/>
                <a:ea typeface="Verdana" panose="020B0604030504040204" pitchFamily="34" charset="0"/>
                <a:cs typeface="Verdana" panose="020B0604030504040204" pitchFamily="34" charset="0"/>
              </a:rPr>
              <a:t>Objective/Aim of </a:t>
            </a:r>
            <a:br>
              <a:rPr lang="en-GB" sz="2800" b="1" dirty="0" smtClean="0">
                <a:latin typeface="Verdana" panose="020B0604030504040204" pitchFamily="34" charset="0"/>
                <a:ea typeface="Verdana" panose="020B0604030504040204" pitchFamily="34" charset="0"/>
                <a:cs typeface="Verdana" panose="020B0604030504040204" pitchFamily="34" charset="0"/>
              </a:rPr>
            </a:br>
            <a:r>
              <a:rPr lang="en-GB" sz="2800" b="1" dirty="0" smtClean="0">
                <a:latin typeface="Verdana" panose="020B0604030504040204" pitchFamily="34" charset="0"/>
                <a:ea typeface="Verdana" panose="020B0604030504040204" pitchFamily="34" charset="0"/>
                <a:cs typeface="Verdana" panose="020B0604030504040204" pitchFamily="34" charset="0"/>
              </a:rPr>
              <a:t>Environmental Law/Justice</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pPr algn="just"/>
            <a:r>
              <a:rPr lang="en-GB" dirty="0" smtClean="0">
                <a:latin typeface="Verdana" panose="020B0604030504040204" pitchFamily="34" charset="0"/>
                <a:ea typeface="Verdana" panose="020B0604030504040204" pitchFamily="34" charset="0"/>
                <a:cs typeface="Verdana" panose="020B0604030504040204" pitchFamily="34" charset="0"/>
              </a:rPr>
              <a:t>Expanding the constituencies protected by environmental law to explicitly include the wildlife constituency in conjunction/ balance with the human constituency, which is already legally protected from environmental threats/risks.</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13824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080120"/>
          </a:xfrm>
        </p:spPr>
        <p:txBody>
          <a:bodyPr rtlCol="0">
            <a:normAutofit/>
          </a:bodyPr>
          <a:lstStyle/>
          <a:p>
            <a:pPr fontAlgn="auto">
              <a:spcAft>
                <a:spcPts val="0"/>
              </a:spcAft>
              <a:defRPr/>
            </a:pPr>
            <a:r>
              <a:rPr lang="en-US" sz="2400" b="1" dirty="0" smtClean="0">
                <a:latin typeface="Verdana" pitchFamily="34" charset="0"/>
                <a:ea typeface="Verdana" pitchFamily="34" charset="0"/>
                <a:cs typeface="Verdana" pitchFamily="34" charset="0"/>
              </a:rPr>
              <a:t>Evolution, Acceptance &amp; Application  of Principles of Environmental Law &amp; Justice</a:t>
            </a:r>
            <a:endParaRPr lang="en-GB" sz="2400" dirty="0" smtClean="0"/>
          </a:p>
        </p:txBody>
      </p:sp>
      <p:sp>
        <p:nvSpPr>
          <p:cNvPr id="7171" name="Content Placeholder 2"/>
          <p:cNvSpPr>
            <a:spLocks noGrp="1"/>
          </p:cNvSpPr>
          <p:nvPr>
            <p:ph idx="1"/>
          </p:nvPr>
        </p:nvSpPr>
        <p:spPr>
          <a:xfrm>
            <a:off x="251520" y="1268760"/>
            <a:ext cx="8712968" cy="5328592"/>
          </a:xfrm>
        </p:spPr>
        <p:txBody>
          <a:bodyPr/>
          <a:lstStyle/>
          <a:p>
            <a:pPr algn="just">
              <a:buNone/>
            </a:pPr>
            <a:r>
              <a:rPr lang="en-US" sz="2800" b="1" dirty="0" smtClean="0">
                <a:latin typeface="Verdana" pitchFamily="34" charset="0"/>
                <a:ea typeface="Verdana" pitchFamily="34" charset="0"/>
                <a:cs typeface="Verdana" pitchFamily="34" charset="0"/>
              </a:rPr>
              <a:t>1992 Rio Declaration on Environment &amp; Development</a:t>
            </a:r>
          </a:p>
          <a:p>
            <a:pPr algn="just">
              <a:buNone/>
            </a:pPr>
            <a:r>
              <a:rPr lang="en-US" sz="2400" dirty="0" smtClean="0">
                <a:latin typeface="Verdana" pitchFamily="34" charset="0"/>
                <a:ea typeface="Verdana" pitchFamily="34" charset="0"/>
                <a:cs typeface="Verdana" pitchFamily="34" charset="0"/>
              </a:rPr>
              <a:t>Integration of Environmental Considerations into Socio-Economic Development (Pr 4)</a:t>
            </a:r>
          </a:p>
          <a:p>
            <a:pPr algn="just">
              <a:buNone/>
            </a:pPr>
            <a:r>
              <a:rPr lang="en-US" sz="2400" dirty="0" smtClean="0">
                <a:latin typeface="Verdana" pitchFamily="34" charset="0"/>
                <a:ea typeface="Verdana" pitchFamily="34" charset="0"/>
                <a:cs typeface="Verdana" pitchFamily="34" charset="0"/>
              </a:rPr>
              <a:t>Precautionary Principle/Approach (Pr 15)</a:t>
            </a:r>
          </a:p>
          <a:p>
            <a:pPr algn="just">
              <a:buNone/>
            </a:pPr>
            <a:r>
              <a:rPr lang="en-US" sz="2400" dirty="0" smtClean="0">
                <a:latin typeface="Verdana" pitchFamily="34" charset="0"/>
                <a:ea typeface="Verdana" pitchFamily="34" charset="0"/>
                <a:cs typeface="Verdana" pitchFamily="34" charset="0"/>
              </a:rPr>
              <a:t>Polluter-pays Principle (Pr 16)</a:t>
            </a:r>
          </a:p>
          <a:p>
            <a:pPr algn="just">
              <a:buNone/>
            </a:pPr>
            <a:r>
              <a:rPr lang="en-US" sz="2400" dirty="0" smtClean="0">
                <a:latin typeface="Verdana" pitchFamily="34" charset="0"/>
                <a:ea typeface="Verdana" pitchFamily="34" charset="0"/>
                <a:cs typeface="Verdana" pitchFamily="34" charset="0"/>
              </a:rPr>
              <a:t>Environmental Impact Assessment (</a:t>
            </a:r>
            <a:r>
              <a:rPr lang="en-US" sz="2400" dirty="0" err="1" smtClean="0">
                <a:latin typeface="Verdana" pitchFamily="34" charset="0"/>
                <a:ea typeface="Verdana" pitchFamily="34" charset="0"/>
                <a:cs typeface="Verdana" pitchFamily="34" charset="0"/>
              </a:rPr>
              <a:t>EIA</a:t>
            </a:r>
            <a:r>
              <a:rPr lang="en-US" sz="2400" dirty="0" smtClean="0">
                <a:latin typeface="Verdana" pitchFamily="34" charset="0"/>
                <a:ea typeface="Verdana" pitchFamily="34" charset="0"/>
                <a:cs typeface="Verdana" pitchFamily="34" charset="0"/>
              </a:rPr>
              <a:t>)(Pr17)</a:t>
            </a:r>
          </a:p>
          <a:p>
            <a:pPr algn="just">
              <a:buNone/>
            </a:pPr>
            <a:r>
              <a:rPr lang="en-US" sz="2400" dirty="0" smtClean="0">
                <a:latin typeface="Verdana" pitchFamily="34" charset="0"/>
                <a:ea typeface="Verdana" pitchFamily="34" charset="0"/>
                <a:cs typeface="Verdana" pitchFamily="34" charset="0"/>
              </a:rPr>
              <a:t>Notification, Consultation, Participation, Access to Justice on Environmental Matters (Pr 10)</a:t>
            </a:r>
          </a:p>
          <a:p>
            <a:pPr algn="just">
              <a:buNone/>
            </a:pPr>
            <a:r>
              <a:rPr lang="en-US" sz="2800" b="1" dirty="0" smtClean="0">
                <a:latin typeface="Verdana" pitchFamily="34" charset="0"/>
                <a:ea typeface="Verdana" pitchFamily="34" charset="0"/>
                <a:cs typeface="Verdana" pitchFamily="34" charset="0"/>
              </a:rPr>
              <a:t>But, are these principles capable of protecting ‘natural’ as well as ‘human’ environmental constituencies?</a:t>
            </a:r>
          </a:p>
          <a:p>
            <a:pPr>
              <a:buNone/>
            </a:pPr>
            <a:endParaRPr lang="en-GB"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533521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970"/>
            <a:ext cx="8229600" cy="1080120"/>
          </a:xfrm>
        </p:spPr>
        <p:txBody>
          <a:bodyPr/>
          <a:lstStyle/>
          <a:p>
            <a:r>
              <a:rPr lang="en-GB" sz="2400" b="1" dirty="0" smtClean="0">
                <a:latin typeface="Verdana" panose="020B0604030504040204" pitchFamily="34" charset="0"/>
                <a:ea typeface="Verdana" panose="020B0604030504040204" pitchFamily="34" charset="0"/>
                <a:cs typeface="Verdana" panose="020B0604030504040204" pitchFamily="34" charset="0"/>
              </a:rPr>
              <a:t>From Environmental </a:t>
            </a:r>
            <a:r>
              <a:rPr lang="en-GB" sz="2400" b="1" i="1" dirty="0" smtClean="0">
                <a:latin typeface="Verdana" panose="020B0604030504040204" pitchFamily="34" charset="0"/>
                <a:ea typeface="Verdana" panose="020B0604030504040204" pitchFamily="34" charset="0"/>
                <a:cs typeface="Verdana" panose="020B0604030504040204" pitchFamily="34" charset="0"/>
              </a:rPr>
              <a:t>Principles</a:t>
            </a:r>
            <a:r>
              <a:rPr lang="en-GB" sz="2400" b="1" dirty="0" smtClean="0">
                <a:latin typeface="Verdana" panose="020B0604030504040204" pitchFamily="34" charset="0"/>
                <a:ea typeface="Verdana" panose="020B0604030504040204" pitchFamily="34" charset="0"/>
                <a:cs typeface="Verdana" panose="020B0604030504040204" pitchFamily="34" charset="0"/>
              </a:rPr>
              <a:t> to Environmental </a:t>
            </a:r>
            <a:r>
              <a:rPr lang="en-GB" sz="2400" b="1" i="1" dirty="0" smtClean="0">
                <a:latin typeface="Verdana" panose="020B0604030504040204" pitchFamily="34" charset="0"/>
                <a:ea typeface="Verdana" panose="020B0604030504040204" pitchFamily="34" charset="0"/>
                <a:cs typeface="Verdana" panose="020B0604030504040204" pitchFamily="34" charset="0"/>
              </a:rPr>
              <a:t>Rights</a:t>
            </a:r>
            <a:r>
              <a:rPr lang="en-GB" sz="2400" b="1" dirty="0" smtClean="0">
                <a:latin typeface="Verdana" panose="020B0604030504040204" pitchFamily="34" charset="0"/>
                <a:ea typeface="Verdana" panose="020B0604030504040204" pitchFamily="34" charset="0"/>
                <a:cs typeface="Verdana" panose="020B0604030504040204" pitchFamily="34" charset="0"/>
              </a:rPr>
              <a:t>?</a:t>
            </a:r>
            <a:endParaRPr lang="en-GB"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196752"/>
            <a:ext cx="8229600" cy="5184576"/>
          </a:xfrm>
        </p:spPr>
        <p:txBody>
          <a:bodyPr/>
          <a:lstStyle/>
          <a:p>
            <a:pPr algn="just"/>
            <a:r>
              <a:rPr lang="en-GB" sz="2800" dirty="0">
                <a:latin typeface="Verdana" panose="020B0604030504040204" pitchFamily="34" charset="0"/>
                <a:ea typeface="Verdana" panose="020B0604030504040204" pitchFamily="34" charset="0"/>
                <a:cs typeface="Verdana" panose="020B0604030504040204" pitchFamily="34" charset="0"/>
              </a:rPr>
              <a:t>Given the definitional and representational problems noted above in trying to ensure legal protection for the ‘natural’ environment, the development of environmental ‘rights’ has also been mooted. </a:t>
            </a:r>
            <a:r>
              <a:rPr lang="en-GB" sz="2800" dirty="0" smtClean="0">
                <a:latin typeface="Verdana" panose="020B0604030504040204" pitchFamily="34" charset="0"/>
                <a:ea typeface="Verdana" panose="020B0604030504040204" pitchFamily="34" charset="0"/>
                <a:cs typeface="Verdana" panose="020B0604030504040204" pitchFamily="34" charset="0"/>
              </a:rPr>
              <a:t>Examples: </a:t>
            </a:r>
          </a:p>
          <a:p>
            <a:pPr algn="just"/>
            <a:r>
              <a:rPr lang="en-GB" sz="2800" b="1" dirty="0" smtClean="0">
                <a:latin typeface="Verdana" panose="020B0604030504040204" pitchFamily="34" charset="0"/>
                <a:ea typeface="Verdana" panose="020B0604030504040204" pitchFamily="34" charset="0"/>
                <a:cs typeface="Verdana" panose="020B0604030504040204" pitchFamily="34" charset="0"/>
              </a:rPr>
              <a:t>Art. 8 ECHR Jurisprudence</a:t>
            </a:r>
            <a:r>
              <a:rPr lang="en-GB" sz="2800" dirty="0" smtClean="0">
                <a:latin typeface="Verdana" panose="020B0604030504040204" pitchFamily="34" charset="0"/>
                <a:ea typeface="Verdana" panose="020B0604030504040204" pitchFamily="34" charset="0"/>
                <a:cs typeface="Verdana" panose="020B0604030504040204" pitchFamily="34" charset="0"/>
              </a:rPr>
              <a:t>: Right to Privacy &amp; Family life now includes right not to be subject to serious environmental interferences – does not include protection of nature conservation areas (</a:t>
            </a:r>
            <a:r>
              <a:rPr lang="en-GB" sz="2800" i="1" dirty="0" err="1" smtClean="0">
                <a:latin typeface="Verdana" panose="020B0604030504040204" pitchFamily="34" charset="0"/>
                <a:ea typeface="Verdana" panose="020B0604030504040204" pitchFamily="34" charset="0"/>
                <a:cs typeface="Verdana" panose="020B0604030504040204" pitchFamily="34" charset="0"/>
              </a:rPr>
              <a:t>Kyrtatos</a:t>
            </a:r>
            <a:r>
              <a:rPr lang="en-GB" sz="2800" i="1" dirty="0" smtClean="0">
                <a:latin typeface="Verdana" panose="020B0604030504040204" pitchFamily="34" charset="0"/>
                <a:ea typeface="Verdana" panose="020B0604030504040204" pitchFamily="34" charset="0"/>
                <a:cs typeface="Verdana" panose="020B0604030504040204" pitchFamily="34" charset="0"/>
              </a:rPr>
              <a:t> v </a:t>
            </a:r>
            <a:r>
              <a:rPr lang="en-GB" sz="2800" i="1" dirty="0">
                <a:latin typeface="Verdana" panose="020B0604030504040204" pitchFamily="34" charset="0"/>
                <a:ea typeface="Verdana" panose="020B0604030504040204" pitchFamily="34" charset="0"/>
                <a:cs typeface="Verdana" panose="020B0604030504040204" pitchFamily="34" charset="0"/>
              </a:rPr>
              <a:t>G</a:t>
            </a:r>
            <a:r>
              <a:rPr lang="en-GB" sz="2800" i="1" dirty="0" smtClean="0">
                <a:latin typeface="Verdana" panose="020B0604030504040204" pitchFamily="34" charset="0"/>
                <a:ea typeface="Verdana" panose="020B0604030504040204" pitchFamily="34" charset="0"/>
                <a:cs typeface="Verdana" panose="020B0604030504040204" pitchFamily="34" charset="0"/>
              </a:rPr>
              <a:t>reece</a:t>
            </a:r>
            <a:r>
              <a:rPr lang="en-GB" sz="2800"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n-GB" sz="24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en-GB" sz="24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en-GB"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57340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lstStyle/>
          <a:p>
            <a:r>
              <a:rPr lang="en-GB" sz="2400" b="1" dirty="0">
                <a:solidFill>
                  <a:prstClr val="black"/>
                </a:solidFill>
                <a:latin typeface="Verdana" panose="020B0604030504040204" pitchFamily="34" charset="0"/>
                <a:ea typeface="Verdana" panose="020B0604030504040204" pitchFamily="34" charset="0"/>
                <a:cs typeface="Verdana" panose="020B0604030504040204" pitchFamily="34" charset="0"/>
              </a:rPr>
              <a:t>From Environmental </a:t>
            </a:r>
            <a:r>
              <a:rPr lang="en-GB" sz="2400" b="1" i="1" dirty="0">
                <a:solidFill>
                  <a:prstClr val="black"/>
                </a:solidFill>
                <a:latin typeface="Verdana" panose="020B0604030504040204" pitchFamily="34" charset="0"/>
                <a:ea typeface="Verdana" panose="020B0604030504040204" pitchFamily="34" charset="0"/>
                <a:cs typeface="Verdana" panose="020B0604030504040204" pitchFamily="34" charset="0"/>
              </a:rPr>
              <a:t>Principles</a:t>
            </a:r>
            <a:r>
              <a:rPr lang="en-GB" sz="2400" b="1" dirty="0">
                <a:solidFill>
                  <a:prstClr val="black"/>
                </a:solidFill>
                <a:latin typeface="Verdana" panose="020B0604030504040204" pitchFamily="34" charset="0"/>
                <a:ea typeface="Verdana" panose="020B0604030504040204" pitchFamily="34" charset="0"/>
                <a:cs typeface="Verdana" panose="020B0604030504040204" pitchFamily="34" charset="0"/>
              </a:rPr>
              <a:t> to Environmental </a:t>
            </a:r>
            <a:r>
              <a:rPr lang="en-GB" sz="2400" b="1" i="1" dirty="0">
                <a:solidFill>
                  <a:prstClr val="black"/>
                </a:solidFill>
                <a:latin typeface="Verdana" panose="020B0604030504040204" pitchFamily="34" charset="0"/>
                <a:ea typeface="Verdana" panose="020B0604030504040204" pitchFamily="34" charset="0"/>
                <a:cs typeface="Verdana" panose="020B0604030504040204" pitchFamily="34" charset="0"/>
              </a:rPr>
              <a:t>Rights</a:t>
            </a:r>
            <a:r>
              <a:rPr lang="en-GB" sz="2400" b="1" dirty="0">
                <a:solidFill>
                  <a:prstClr val="black"/>
                </a:solidFill>
                <a:latin typeface="Verdana" panose="020B0604030504040204" pitchFamily="34" charset="0"/>
                <a:ea typeface="Verdana" panose="020B0604030504040204" pitchFamily="34" charset="0"/>
                <a:cs typeface="Verdana" panose="020B0604030504040204" pitchFamily="34" charset="0"/>
              </a:rPr>
              <a:t>?</a:t>
            </a:r>
            <a:endParaRPr lang="en-GB" dirty="0"/>
          </a:p>
        </p:txBody>
      </p:sp>
      <p:sp>
        <p:nvSpPr>
          <p:cNvPr id="3" name="Content Placeholder 2"/>
          <p:cNvSpPr>
            <a:spLocks noGrp="1"/>
          </p:cNvSpPr>
          <p:nvPr>
            <p:ph idx="1"/>
          </p:nvPr>
        </p:nvSpPr>
        <p:spPr>
          <a:xfrm>
            <a:off x="457200" y="1124744"/>
            <a:ext cx="8229600" cy="5001419"/>
          </a:xfrm>
        </p:spPr>
        <p:txBody>
          <a:bodyPr/>
          <a:lstStyle/>
          <a:p>
            <a:pPr algn="just"/>
            <a:r>
              <a:rPr lang="en-GB" sz="2400" b="1" dirty="0" smtClean="0">
                <a:latin typeface="Verdana" panose="020B0604030504040204" pitchFamily="34" charset="0"/>
                <a:ea typeface="Verdana" panose="020B0604030504040204" pitchFamily="34" charset="0"/>
                <a:cs typeface="Verdana" panose="020B0604030504040204" pitchFamily="34" charset="0"/>
              </a:rPr>
              <a:t>1991 Espoo Convention on </a:t>
            </a:r>
            <a:r>
              <a:rPr lang="en-GB" sz="2400" b="1" dirty="0" err="1" smtClean="0">
                <a:latin typeface="Verdana" panose="020B0604030504040204" pitchFamily="34" charset="0"/>
                <a:ea typeface="Verdana" panose="020B0604030504040204" pitchFamily="34" charset="0"/>
                <a:cs typeface="Verdana" panose="020B0604030504040204" pitchFamily="34" charset="0"/>
              </a:rPr>
              <a:t>Transboundary</a:t>
            </a:r>
            <a:r>
              <a:rPr lang="en-GB" sz="2400" b="1" dirty="0" smtClean="0">
                <a:latin typeface="Verdana" panose="020B0604030504040204" pitchFamily="34" charset="0"/>
                <a:ea typeface="Verdana" panose="020B0604030504040204" pitchFamily="34" charset="0"/>
                <a:cs typeface="Verdana" panose="020B0604030504040204" pitchFamily="34" charset="0"/>
              </a:rPr>
              <a:t> EIA </a:t>
            </a:r>
            <a:r>
              <a:rPr lang="en-GB" sz="2400" dirty="0" smtClean="0">
                <a:latin typeface="Verdana" panose="020B0604030504040204" pitchFamily="34" charset="0"/>
                <a:ea typeface="Verdana" panose="020B0604030504040204" pitchFamily="34" charset="0"/>
                <a:cs typeface="Verdana" panose="020B0604030504040204" pitchFamily="34" charset="0"/>
              </a:rPr>
              <a:t>&amp; </a:t>
            </a:r>
            <a:r>
              <a:rPr lang="en-GB" sz="2400" b="1" dirty="0" smtClean="0">
                <a:latin typeface="Verdana" panose="020B0604030504040204" pitchFamily="34" charset="0"/>
                <a:ea typeface="Verdana" panose="020B0604030504040204" pitchFamily="34" charset="0"/>
                <a:cs typeface="Verdana" panose="020B0604030504040204" pitchFamily="34" charset="0"/>
              </a:rPr>
              <a:t>1998 Aarhus Convention on Info, </a:t>
            </a:r>
            <a:r>
              <a:rPr lang="en-GB" sz="2400" b="1" dirty="0" err="1" smtClean="0">
                <a:latin typeface="Verdana" panose="020B0604030504040204" pitchFamily="34" charset="0"/>
                <a:ea typeface="Verdana" panose="020B0604030504040204" pitchFamily="34" charset="0"/>
                <a:cs typeface="Verdana" panose="020B0604030504040204" pitchFamily="34" charset="0"/>
              </a:rPr>
              <a:t>Consultatn</a:t>
            </a:r>
            <a:r>
              <a:rPr lang="en-GB" sz="2400" b="1" dirty="0" smtClean="0">
                <a:latin typeface="Verdana" panose="020B0604030504040204" pitchFamily="34" charset="0"/>
                <a:ea typeface="Verdana" panose="020B0604030504040204" pitchFamily="34" charset="0"/>
                <a:cs typeface="Verdana" panose="020B0604030504040204" pitchFamily="34" charset="0"/>
              </a:rPr>
              <a:t> &amp; Access to Justice on </a:t>
            </a:r>
            <a:r>
              <a:rPr lang="en-GB" sz="2400" b="1" dirty="0" err="1" smtClean="0">
                <a:latin typeface="Verdana" panose="020B0604030504040204" pitchFamily="34" charset="0"/>
                <a:ea typeface="Verdana" panose="020B0604030504040204" pitchFamily="34" charset="0"/>
                <a:cs typeface="Verdana" panose="020B0604030504040204" pitchFamily="34" charset="0"/>
              </a:rPr>
              <a:t>Env</a:t>
            </a:r>
            <a:r>
              <a:rPr lang="en-GB" sz="2400" b="1" dirty="0" smtClean="0">
                <a:latin typeface="Verdana" panose="020B0604030504040204" pitchFamily="34" charset="0"/>
                <a:ea typeface="Verdana" panose="020B0604030504040204" pitchFamily="34" charset="0"/>
                <a:cs typeface="Verdana" panose="020B0604030504040204" pitchFamily="34" charset="0"/>
              </a:rPr>
              <a:t> Matters</a:t>
            </a:r>
            <a:r>
              <a:rPr lang="en-GB" sz="2400" dirty="0" smtClean="0">
                <a:latin typeface="Verdana" panose="020B0604030504040204" pitchFamily="34" charset="0"/>
                <a:ea typeface="Verdana" panose="020B0604030504040204" pitchFamily="34" charset="0"/>
                <a:cs typeface="Verdana" panose="020B0604030504040204" pitchFamily="34" charset="0"/>
              </a:rPr>
              <a:t>: </a:t>
            </a:r>
            <a:r>
              <a:rPr lang="en-GB" sz="2400" dirty="0">
                <a:latin typeface="Verdana" panose="020B0604030504040204" pitchFamily="34" charset="0"/>
                <a:ea typeface="Verdana" panose="020B0604030504040204" pitchFamily="34" charset="0"/>
                <a:cs typeface="Verdana" panose="020B0604030504040204" pitchFamily="34" charset="0"/>
              </a:rPr>
              <a:t>B</a:t>
            </a:r>
            <a:r>
              <a:rPr lang="en-GB" sz="2400" dirty="0" smtClean="0">
                <a:latin typeface="Verdana" panose="020B0604030504040204" pitchFamily="34" charset="0"/>
                <a:ea typeface="Verdana" panose="020B0604030504040204" pitchFamily="34" charset="0"/>
                <a:cs typeface="Verdana" panose="020B0604030504040204" pitchFamily="34" charset="0"/>
              </a:rPr>
              <a:t>oth allow Non-Governmental </a:t>
            </a:r>
            <a:r>
              <a:rPr lang="en-GB" sz="2400" dirty="0">
                <a:latin typeface="Verdana" panose="020B0604030504040204" pitchFamily="34" charset="0"/>
                <a:ea typeface="Verdana" panose="020B0604030504040204" pitchFamily="34" charset="0"/>
                <a:cs typeface="Verdana" panose="020B0604030504040204" pitchFamily="34" charset="0"/>
              </a:rPr>
              <a:t>O</a:t>
            </a:r>
            <a:r>
              <a:rPr lang="en-GB" sz="2400" dirty="0" smtClean="0">
                <a:latin typeface="Verdana" panose="020B0604030504040204" pitchFamily="34" charset="0"/>
                <a:ea typeface="Verdana" panose="020B0604030504040204" pitchFamily="34" charset="0"/>
                <a:cs typeface="Verdana" panose="020B0604030504040204" pitchFamily="34" charset="0"/>
              </a:rPr>
              <a:t>rganizations (NGOs) to act on behalf of wider (natural) environmental interests;</a:t>
            </a:r>
          </a:p>
          <a:p>
            <a:pPr algn="just"/>
            <a:r>
              <a:rPr lang="en-GB" sz="2400" b="1" dirty="0">
                <a:latin typeface="Verdana" panose="020B0604030504040204" pitchFamily="34" charset="0"/>
                <a:ea typeface="Verdana" panose="020B0604030504040204" pitchFamily="34" charset="0"/>
                <a:cs typeface="Verdana" panose="020B0604030504040204" pitchFamily="34" charset="0"/>
              </a:rPr>
              <a:t>Voluntary Guidelines on Biodiversity-Inclusive Environmental Impact Assessment</a:t>
            </a:r>
            <a:r>
              <a:rPr lang="en-GB" sz="2400" dirty="0">
                <a:latin typeface="Verdana" panose="020B0604030504040204" pitchFamily="34" charset="0"/>
                <a:ea typeface="Verdana" panose="020B0604030504040204" pitchFamily="34" charset="0"/>
                <a:cs typeface="Verdana" panose="020B0604030504040204" pitchFamily="34" charset="0"/>
              </a:rPr>
              <a:t>, adopted at the Eighth Conference of Parties (COP) to the 1992 Biodiversity Convention in Curitiba, Brazil in </a:t>
            </a:r>
            <a:r>
              <a:rPr lang="en-GB" sz="2400" dirty="0" smtClean="0">
                <a:latin typeface="Verdana" panose="020B0604030504040204" pitchFamily="34" charset="0"/>
                <a:ea typeface="Verdana" panose="020B0604030504040204" pitchFamily="34" charset="0"/>
                <a:cs typeface="Verdana" panose="020B0604030504040204" pitchFamily="34" charset="0"/>
              </a:rPr>
              <a:t>2006: Innovative </a:t>
            </a:r>
            <a:r>
              <a:rPr lang="en-GB" sz="2400" dirty="0">
                <a:latin typeface="Verdana" panose="020B0604030504040204" pitchFamily="34" charset="0"/>
                <a:ea typeface="Verdana" panose="020B0604030504040204" pitchFamily="34" charset="0"/>
                <a:cs typeface="Verdana" panose="020B0604030504040204" pitchFamily="34" charset="0"/>
              </a:rPr>
              <a:t>application of the EIA principle to account explicitly for biodiversity </a:t>
            </a:r>
            <a:r>
              <a:rPr lang="en-GB" sz="2400" dirty="0" smtClean="0">
                <a:latin typeface="Verdana" panose="020B0604030504040204" pitchFamily="34" charset="0"/>
                <a:ea typeface="Verdana" panose="020B0604030504040204" pitchFamily="34" charset="0"/>
                <a:cs typeface="Verdana" panose="020B0604030504040204" pitchFamily="34" charset="0"/>
              </a:rPr>
              <a:t>concerns.</a:t>
            </a:r>
            <a:endParaRPr lang="en-GB"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63349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latin typeface="Verdana" panose="020B0604030504040204" pitchFamily="34" charset="0"/>
                <a:ea typeface="Verdana" panose="020B0604030504040204" pitchFamily="34" charset="0"/>
                <a:cs typeface="Verdana" panose="020B0604030504040204" pitchFamily="34" charset="0"/>
              </a:rPr>
              <a:t>Expanding/Widening/Broadening the Concept of ‘Environmental’ Justice?</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pPr algn="just"/>
            <a:r>
              <a:rPr lang="en-GB" sz="2000" b="1" dirty="0" smtClean="0">
                <a:latin typeface="Verdana" panose="020B0604030504040204" pitchFamily="34" charset="0"/>
                <a:ea typeface="Verdana" panose="020B0604030504040204" pitchFamily="34" charset="0"/>
                <a:cs typeface="Verdana" panose="020B0604030504040204" pitchFamily="34" charset="0"/>
              </a:rPr>
              <a:t>Aarhus Convention, 1998, Article 2</a:t>
            </a:r>
            <a:r>
              <a:rPr lang="en-GB" sz="2000" b="1" dirty="0">
                <a:latin typeface="Verdana" panose="020B0604030504040204" pitchFamily="34" charset="0"/>
                <a:ea typeface="Verdana" panose="020B0604030504040204" pitchFamily="34" charset="0"/>
                <a:cs typeface="Verdana" panose="020B0604030504040204" pitchFamily="34" charset="0"/>
              </a:rPr>
              <a:t>,</a:t>
            </a:r>
            <a:r>
              <a:rPr lang="en-GB" sz="2000" b="1" dirty="0" smtClean="0">
                <a:latin typeface="Verdana" panose="020B0604030504040204" pitchFamily="34" charset="0"/>
                <a:ea typeface="Verdana" panose="020B0604030504040204" pitchFamily="34" charset="0"/>
                <a:cs typeface="Verdana" panose="020B0604030504040204" pitchFamily="34" charset="0"/>
              </a:rPr>
              <a:t> Definitions: </a:t>
            </a:r>
          </a:p>
          <a:p>
            <a:pPr algn="just"/>
            <a:r>
              <a:rPr lang="en-GB" sz="2000" dirty="0" smtClean="0">
                <a:latin typeface="Verdana" panose="020B0604030504040204" pitchFamily="34" charset="0"/>
                <a:ea typeface="Verdana" panose="020B0604030504040204" pitchFamily="34" charset="0"/>
                <a:cs typeface="Verdana" panose="020B0604030504040204" pitchFamily="34" charset="0"/>
              </a:rPr>
              <a:t>3</a:t>
            </a:r>
            <a:r>
              <a:rPr lang="en-GB" sz="2000" dirty="0">
                <a:latin typeface="Verdana" panose="020B0604030504040204" pitchFamily="34" charset="0"/>
                <a:ea typeface="Verdana" panose="020B0604030504040204" pitchFamily="34" charset="0"/>
                <a:cs typeface="Verdana" panose="020B0604030504040204" pitchFamily="34" charset="0"/>
              </a:rPr>
              <a:t>. “Environmental information” means any information in written, visual</a:t>
            </a:r>
            <a:r>
              <a:rPr lang="en-GB" sz="2000" dirty="0" smtClean="0">
                <a:latin typeface="Verdana" panose="020B0604030504040204" pitchFamily="34" charset="0"/>
                <a:ea typeface="Verdana" panose="020B0604030504040204" pitchFamily="34" charset="0"/>
                <a:cs typeface="Verdana" panose="020B0604030504040204" pitchFamily="34" charset="0"/>
              </a:rPr>
              <a:t>,</a:t>
            </a:r>
            <a:r>
              <a:rPr lang="en-GB" sz="2000" dirty="0">
                <a:latin typeface="Verdana" panose="020B0604030504040204" pitchFamily="34" charset="0"/>
                <a:ea typeface="Verdana" panose="020B0604030504040204" pitchFamily="34" charset="0"/>
                <a:cs typeface="Verdana" panose="020B0604030504040204" pitchFamily="34" charset="0"/>
              </a:rPr>
              <a:t> aural, electronic or any other material form </a:t>
            </a:r>
            <a:r>
              <a:rPr lang="en-GB" sz="2000" dirty="0" smtClean="0">
                <a:latin typeface="Verdana" panose="020B0604030504040204" pitchFamily="34" charset="0"/>
                <a:ea typeface="Verdana" panose="020B0604030504040204" pitchFamily="34" charset="0"/>
                <a:cs typeface="Verdana" panose="020B0604030504040204" pitchFamily="34" charset="0"/>
              </a:rPr>
              <a:t>on, </a:t>
            </a:r>
            <a:r>
              <a:rPr lang="en-GB" sz="2000" i="1" dirty="0" smtClean="0">
                <a:latin typeface="Verdana" panose="020B0604030504040204" pitchFamily="34" charset="0"/>
                <a:ea typeface="Verdana" panose="020B0604030504040204" pitchFamily="34" charset="0"/>
                <a:cs typeface="Verdana" panose="020B0604030504040204" pitchFamily="34" charset="0"/>
              </a:rPr>
              <a:t>inter alia</a:t>
            </a:r>
            <a:r>
              <a:rPr lang="en-GB" sz="2000" dirty="0" smtClean="0">
                <a:latin typeface="Verdana" panose="020B0604030504040204" pitchFamily="34" charset="0"/>
                <a:ea typeface="Verdana" panose="020B0604030504040204" pitchFamily="34" charset="0"/>
                <a:cs typeface="Verdana" panose="020B0604030504040204" pitchFamily="34" charset="0"/>
              </a:rPr>
              <a:t>, </a:t>
            </a:r>
          </a:p>
          <a:p>
            <a:pPr algn="just"/>
            <a:r>
              <a:rPr lang="en-GB" sz="2000" dirty="0" smtClean="0">
                <a:latin typeface="Verdana" panose="020B0604030504040204" pitchFamily="34" charset="0"/>
                <a:ea typeface="Verdana" panose="020B0604030504040204" pitchFamily="34" charset="0"/>
                <a:cs typeface="Verdana" panose="020B0604030504040204" pitchFamily="34" charset="0"/>
              </a:rPr>
              <a:t>(</a:t>
            </a:r>
            <a:r>
              <a:rPr lang="en-GB" sz="2000" dirty="0">
                <a:latin typeface="Verdana" panose="020B0604030504040204" pitchFamily="34" charset="0"/>
                <a:ea typeface="Verdana" panose="020B0604030504040204" pitchFamily="34" charset="0"/>
                <a:cs typeface="Verdana" panose="020B0604030504040204" pitchFamily="34" charset="0"/>
              </a:rPr>
              <a:t>a) The state of elements of the environment, such as air </a:t>
            </a:r>
            <a:r>
              <a:rPr lang="en-GB" sz="2000" dirty="0" smtClean="0">
                <a:latin typeface="Verdana" panose="020B0604030504040204" pitchFamily="34" charset="0"/>
                <a:ea typeface="Verdana" panose="020B0604030504040204" pitchFamily="34" charset="0"/>
                <a:cs typeface="Verdana" panose="020B0604030504040204" pitchFamily="34" charset="0"/>
              </a:rPr>
              <a:t>and </a:t>
            </a:r>
            <a:r>
              <a:rPr lang="en-GB" sz="2000" dirty="0">
                <a:latin typeface="Verdana" panose="020B0604030504040204" pitchFamily="34" charset="0"/>
                <a:ea typeface="Verdana" panose="020B0604030504040204" pitchFamily="34" charset="0"/>
                <a:cs typeface="Verdana" panose="020B0604030504040204" pitchFamily="34" charset="0"/>
              </a:rPr>
              <a:t>atmosphere, water, soil, land, landscape and natural sites, </a:t>
            </a:r>
            <a:r>
              <a:rPr lang="en-GB" sz="2000" dirty="0" smtClean="0">
                <a:latin typeface="Verdana" panose="020B0604030504040204" pitchFamily="34" charset="0"/>
                <a:ea typeface="Verdana" panose="020B0604030504040204" pitchFamily="34" charset="0"/>
                <a:cs typeface="Verdana" panose="020B0604030504040204" pitchFamily="34" charset="0"/>
              </a:rPr>
              <a:t>biological </a:t>
            </a:r>
            <a:r>
              <a:rPr lang="en-GB" sz="2000" dirty="0">
                <a:latin typeface="Verdana" panose="020B0604030504040204" pitchFamily="34" charset="0"/>
                <a:ea typeface="Verdana" panose="020B0604030504040204" pitchFamily="34" charset="0"/>
                <a:cs typeface="Verdana" panose="020B0604030504040204" pitchFamily="34" charset="0"/>
              </a:rPr>
              <a:t>diversity and its components, including genetically modified organisms, </a:t>
            </a:r>
            <a:r>
              <a:rPr lang="en-GB" sz="2000" dirty="0" smtClean="0">
                <a:latin typeface="Verdana" panose="020B0604030504040204" pitchFamily="34" charset="0"/>
                <a:ea typeface="Verdana" panose="020B0604030504040204" pitchFamily="34" charset="0"/>
                <a:cs typeface="Verdana" panose="020B0604030504040204" pitchFamily="34" charset="0"/>
              </a:rPr>
              <a:t>and </a:t>
            </a:r>
            <a:r>
              <a:rPr lang="en-GB" sz="2000" dirty="0">
                <a:latin typeface="Verdana" panose="020B0604030504040204" pitchFamily="34" charset="0"/>
                <a:ea typeface="Verdana" panose="020B0604030504040204" pitchFamily="34" charset="0"/>
                <a:cs typeface="Verdana" panose="020B0604030504040204" pitchFamily="34" charset="0"/>
              </a:rPr>
              <a:t>the interaction among these elements</a:t>
            </a:r>
            <a:r>
              <a:rPr lang="en-GB" sz="2000" dirty="0" smtClean="0">
                <a:latin typeface="Verdana" panose="020B0604030504040204" pitchFamily="34" charset="0"/>
                <a:ea typeface="Verdana" panose="020B0604030504040204" pitchFamily="34" charset="0"/>
                <a:cs typeface="Verdana" panose="020B0604030504040204" pitchFamily="34" charset="0"/>
              </a:rPr>
              <a:t>;</a:t>
            </a:r>
          </a:p>
          <a:p>
            <a:pPr algn="just"/>
            <a:r>
              <a:rPr lang="en-GB" sz="2000" dirty="0">
                <a:latin typeface="Verdana" panose="020B0604030504040204" pitchFamily="34" charset="0"/>
                <a:ea typeface="Verdana" panose="020B0604030504040204" pitchFamily="34" charset="0"/>
                <a:cs typeface="Verdana" panose="020B0604030504040204" pitchFamily="34" charset="0"/>
              </a:rPr>
              <a:t>5. “The public concerned” means the public affected or likely to </a:t>
            </a:r>
            <a:r>
              <a:rPr lang="en-GB" sz="2000" dirty="0" smtClean="0">
                <a:latin typeface="Verdana" panose="020B0604030504040204" pitchFamily="34" charset="0"/>
                <a:ea typeface="Verdana" panose="020B0604030504040204" pitchFamily="34" charset="0"/>
                <a:cs typeface="Verdana" panose="020B0604030504040204" pitchFamily="34" charset="0"/>
              </a:rPr>
              <a:t>be </a:t>
            </a:r>
            <a:r>
              <a:rPr lang="en-GB" sz="2000" dirty="0">
                <a:latin typeface="Verdana" panose="020B0604030504040204" pitchFamily="34" charset="0"/>
                <a:ea typeface="Verdana" panose="020B0604030504040204" pitchFamily="34" charset="0"/>
                <a:cs typeface="Verdana" panose="020B0604030504040204" pitchFamily="34" charset="0"/>
              </a:rPr>
              <a:t>affected by, or having an interest in, the environmental decision-making; </a:t>
            </a:r>
            <a:r>
              <a:rPr lang="en-GB" sz="2000" dirty="0" smtClean="0">
                <a:latin typeface="Verdana" panose="020B0604030504040204" pitchFamily="34" charset="0"/>
                <a:ea typeface="Verdana" panose="020B0604030504040204" pitchFamily="34" charset="0"/>
                <a:cs typeface="Verdana" panose="020B0604030504040204" pitchFamily="34" charset="0"/>
              </a:rPr>
              <a:t>for </a:t>
            </a:r>
            <a:r>
              <a:rPr lang="en-GB" sz="2000" dirty="0">
                <a:latin typeface="Verdana" panose="020B0604030504040204" pitchFamily="34" charset="0"/>
                <a:ea typeface="Verdana" panose="020B0604030504040204" pitchFamily="34" charset="0"/>
                <a:cs typeface="Verdana" panose="020B0604030504040204" pitchFamily="34" charset="0"/>
              </a:rPr>
              <a:t>the purposes of this definition, non-governmental organizations </a:t>
            </a:r>
            <a:r>
              <a:rPr lang="en-GB" sz="2000" dirty="0" smtClean="0">
                <a:latin typeface="Verdana" panose="020B0604030504040204" pitchFamily="34" charset="0"/>
                <a:ea typeface="Verdana" panose="020B0604030504040204" pitchFamily="34" charset="0"/>
                <a:cs typeface="Verdana" panose="020B0604030504040204" pitchFamily="34" charset="0"/>
              </a:rPr>
              <a:t>promoting </a:t>
            </a:r>
            <a:r>
              <a:rPr lang="en-GB" sz="2000" dirty="0">
                <a:latin typeface="Verdana" panose="020B0604030504040204" pitchFamily="34" charset="0"/>
                <a:ea typeface="Verdana" panose="020B0604030504040204" pitchFamily="34" charset="0"/>
                <a:cs typeface="Verdana" panose="020B0604030504040204" pitchFamily="34" charset="0"/>
              </a:rPr>
              <a:t>environmental </a:t>
            </a:r>
            <a:r>
              <a:rPr lang="en-GB" sz="2000" dirty="0" smtClean="0">
                <a:latin typeface="Verdana" panose="020B0604030504040204" pitchFamily="34" charset="0"/>
                <a:ea typeface="Verdana" panose="020B0604030504040204" pitchFamily="34" charset="0"/>
                <a:cs typeface="Verdana" panose="020B0604030504040204" pitchFamily="34" charset="0"/>
              </a:rPr>
              <a:t>protection…</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07425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latin typeface="Verdana" panose="020B0604030504040204" pitchFamily="34" charset="0"/>
                <a:ea typeface="Verdana" panose="020B0604030504040204" pitchFamily="34" charset="0"/>
                <a:cs typeface="Verdana" panose="020B0604030504040204" pitchFamily="34" charset="0"/>
              </a:rPr>
              <a:t>(But) Continuing Anthropocentricity of ‘Environmental Justice’ Rights?</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en-GB" sz="2000" b="1" dirty="0" smtClean="0">
                <a:latin typeface="Verdana" panose="020B0604030504040204" pitchFamily="34" charset="0"/>
                <a:ea typeface="Verdana" panose="020B0604030504040204" pitchFamily="34" charset="0"/>
                <a:cs typeface="Verdana" panose="020B0604030504040204" pitchFamily="34" charset="0"/>
              </a:rPr>
              <a:t>1998 Aarhus Convention, Article 1, Objective:</a:t>
            </a:r>
          </a:p>
          <a:p>
            <a:endParaRPr lang="en-GB" sz="2400" b="1"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n-GB" sz="2400" dirty="0">
                <a:latin typeface="Verdana" panose="020B0604030504040204" pitchFamily="34" charset="0"/>
                <a:ea typeface="Verdana" panose="020B0604030504040204" pitchFamily="34" charset="0"/>
                <a:cs typeface="Verdana" panose="020B0604030504040204" pitchFamily="34" charset="0"/>
              </a:rPr>
              <a:t>In order to contribute to the protection of the </a:t>
            </a:r>
            <a:r>
              <a:rPr lang="en-GB" sz="2400" b="1" i="1" dirty="0">
                <a:latin typeface="Verdana" panose="020B0604030504040204" pitchFamily="34" charset="0"/>
                <a:ea typeface="Verdana" panose="020B0604030504040204" pitchFamily="34" charset="0"/>
                <a:cs typeface="Verdana" panose="020B0604030504040204" pitchFamily="34" charset="0"/>
              </a:rPr>
              <a:t>right of every person </a:t>
            </a:r>
            <a:r>
              <a:rPr lang="en-GB" sz="2400" b="1" i="1" dirty="0" smtClean="0">
                <a:latin typeface="Verdana" panose="020B0604030504040204" pitchFamily="34" charset="0"/>
                <a:ea typeface="Verdana" panose="020B0604030504040204" pitchFamily="34" charset="0"/>
                <a:cs typeface="Verdana" panose="020B0604030504040204" pitchFamily="34" charset="0"/>
              </a:rPr>
              <a:t>of present </a:t>
            </a:r>
            <a:r>
              <a:rPr lang="en-GB" sz="2400" b="1" i="1" dirty="0">
                <a:latin typeface="Verdana" panose="020B0604030504040204" pitchFamily="34" charset="0"/>
                <a:ea typeface="Verdana" panose="020B0604030504040204" pitchFamily="34" charset="0"/>
                <a:cs typeface="Verdana" panose="020B0604030504040204" pitchFamily="34" charset="0"/>
              </a:rPr>
              <a:t>and future generations to live in an environment adequate to his </a:t>
            </a:r>
            <a:r>
              <a:rPr lang="en-GB" sz="2400" b="1" i="1" dirty="0" smtClean="0">
                <a:latin typeface="Verdana" panose="020B0604030504040204" pitchFamily="34" charset="0"/>
                <a:ea typeface="Verdana" panose="020B0604030504040204" pitchFamily="34" charset="0"/>
                <a:cs typeface="Verdana" panose="020B0604030504040204" pitchFamily="34" charset="0"/>
              </a:rPr>
              <a:t>or her </a:t>
            </a:r>
            <a:r>
              <a:rPr lang="en-GB" sz="2400" b="1" i="1" dirty="0">
                <a:latin typeface="Verdana" panose="020B0604030504040204" pitchFamily="34" charset="0"/>
                <a:ea typeface="Verdana" panose="020B0604030504040204" pitchFamily="34" charset="0"/>
                <a:cs typeface="Verdana" panose="020B0604030504040204" pitchFamily="34" charset="0"/>
              </a:rPr>
              <a:t>health and well-being</a:t>
            </a:r>
            <a:r>
              <a:rPr lang="en-GB" sz="2400" dirty="0">
                <a:latin typeface="Verdana" panose="020B0604030504040204" pitchFamily="34" charset="0"/>
                <a:ea typeface="Verdana" panose="020B0604030504040204" pitchFamily="34" charset="0"/>
                <a:cs typeface="Verdana" panose="020B0604030504040204" pitchFamily="34" charset="0"/>
              </a:rPr>
              <a:t>, each Party shall guarantee the rights of access </a:t>
            </a:r>
            <a:r>
              <a:rPr lang="en-GB" sz="2400" dirty="0" smtClean="0">
                <a:latin typeface="Verdana" panose="020B0604030504040204" pitchFamily="34" charset="0"/>
                <a:ea typeface="Verdana" panose="020B0604030504040204" pitchFamily="34" charset="0"/>
                <a:cs typeface="Verdana" panose="020B0604030504040204" pitchFamily="34" charset="0"/>
              </a:rPr>
              <a:t>to information</a:t>
            </a:r>
            <a:r>
              <a:rPr lang="en-GB" sz="2400" dirty="0">
                <a:latin typeface="Verdana" panose="020B0604030504040204" pitchFamily="34" charset="0"/>
                <a:ea typeface="Verdana" panose="020B0604030504040204" pitchFamily="34" charset="0"/>
                <a:cs typeface="Verdana" panose="020B0604030504040204" pitchFamily="34" charset="0"/>
              </a:rPr>
              <a:t>, public participation in decision-making, and access to </a:t>
            </a:r>
            <a:r>
              <a:rPr lang="en-GB" sz="2400" dirty="0" smtClean="0">
                <a:latin typeface="Verdana" panose="020B0604030504040204" pitchFamily="34" charset="0"/>
                <a:ea typeface="Verdana" panose="020B0604030504040204" pitchFamily="34" charset="0"/>
                <a:cs typeface="Verdana" panose="020B0604030504040204" pitchFamily="34" charset="0"/>
              </a:rPr>
              <a:t>justice in </a:t>
            </a:r>
            <a:r>
              <a:rPr lang="en-GB" sz="2400" dirty="0">
                <a:latin typeface="Verdana" panose="020B0604030504040204" pitchFamily="34" charset="0"/>
                <a:ea typeface="Verdana" panose="020B0604030504040204" pitchFamily="34" charset="0"/>
                <a:cs typeface="Verdana" panose="020B0604030504040204" pitchFamily="34" charset="0"/>
              </a:rPr>
              <a:t>environmental matters in accordance with the provisions of this Convention</a:t>
            </a:r>
            <a:r>
              <a:rPr lang="en-GB" sz="2400" dirty="0" smtClean="0">
                <a:latin typeface="Verdana" panose="020B0604030504040204" pitchFamily="34" charset="0"/>
                <a:ea typeface="Verdana" panose="020B0604030504040204" pitchFamily="34" charset="0"/>
                <a:cs typeface="Verdana" panose="020B0604030504040204" pitchFamily="34" charset="0"/>
              </a:rPr>
              <a:t>. (my </a:t>
            </a:r>
            <a:r>
              <a:rPr lang="en-GB" sz="2400" b="1" i="1" dirty="0" smtClean="0">
                <a:latin typeface="Verdana" panose="020B0604030504040204" pitchFamily="34" charset="0"/>
                <a:ea typeface="Verdana" panose="020B0604030504040204" pitchFamily="34" charset="0"/>
                <a:cs typeface="Verdana" panose="020B0604030504040204" pitchFamily="34" charset="0"/>
              </a:rPr>
              <a:t>emphasis/italics</a:t>
            </a:r>
            <a:r>
              <a:rPr lang="en-GB" sz="2400" dirty="0" smtClean="0">
                <a:latin typeface="Verdana" panose="020B0604030504040204" pitchFamily="34" charset="0"/>
                <a:ea typeface="Verdana" panose="020B0604030504040204" pitchFamily="34" charset="0"/>
                <a:cs typeface="Verdana" panose="020B0604030504040204" pitchFamily="34" charset="0"/>
              </a:rPr>
              <a:t>)</a:t>
            </a:r>
            <a:endParaRPr lang="en-GB"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41704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 Two Aspects of ‘Core’ Public Law of Significance to Environmental Sustainability</a:t>
            </a:r>
            <a:endParaRPr lang="en-US" sz="2800" b="1" dirty="0"/>
          </a:p>
        </p:txBody>
      </p:sp>
      <p:sp>
        <p:nvSpPr>
          <p:cNvPr id="3" name="Content Placeholder 2"/>
          <p:cNvSpPr>
            <a:spLocks noGrp="1"/>
          </p:cNvSpPr>
          <p:nvPr>
            <p:ph idx="1"/>
          </p:nvPr>
        </p:nvSpPr>
        <p:spPr/>
        <p:txBody>
          <a:bodyPr/>
          <a:lstStyle/>
          <a:p>
            <a:r>
              <a:rPr lang="en-US" dirty="0" smtClean="0"/>
              <a:t>Access to Environmental Justice (under Rio, Aarhus, EU &amp; UK Law)</a:t>
            </a:r>
          </a:p>
          <a:p>
            <a:pPr marL="0" indent="0">
              <a:buNone/>
            </a:pPr>
            <a:r>
              <a:rPr lang="en-US" dirty="0" smtClean="0"/>
              <a:t>See: </a:t>
            </a:r>
            <a:r>
              <a:rPr lang="en-US" dirty="0"/>
              <a:t>Case C‑530/11</a:t>
            </a:r>
            <a:r>
              <a:rPr lang="en-US" dirty="0" smtClean="0"/>
              <a:t>, </a:t>
            </a:r>
            <a:r>
              <a:rPr lang="en-US" i="1" dirty="0" smtClean="0"/>
              <a:t>EU </a:t>
            </a:r>
            <a:r>
              <a:rPr lang="en-US" i="1" dirty="0" err="1" smtClean="0"/>
              <a:t>Comm</a:t>
            </a:r>
            <a:r>
              <a:rPr lang="en-US" i="1" dirty="0" smtClean="0"/>
              <a:t> v UK</a:t>
            </a:r>
            <a:r>
              <a:rPr lang="en-US" dirty="0" smtClean="0"/>
              <a:t>, 13 February, 2014</a:t>
            </a:r>
          </a:p>
          <a:p>
            <a:endParaRPr lang="en-US" dirty="0" smtClean="0"/>
          </a:p>
          <a:p>
            <a:r>
              <a:rPr lang="en-US" dirty="0" smtClean="0"/>
              <a:t>Standing for Environmental NGOs in Judicial Review applications </a:t>
            </a:r>
            <a:endParaRPr lang="en-US" dirty="0"/>
          </a:p>
        </p:txBody>
      </p:sp>
    </p:spTree>
    <p:extLst>
      <p:ext uri="{BB962C8B-B14F-4D97-AF65-F5344CB8AC3E}">
        <p14:creationId xmlns:p14="http://schemas.microsoft.com/office/powerpoint/2010/main" val="179773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404664"/>
            <a:ext cx="8208912" cy="4154983"/>
          </a:xfrm>
          <a:prstGeom prst="rect">
            <a:avLst/>
          </a:prstGeom>
        </p:spPr>
        <p:txBody>
          <a:bodyPr wrap="square">
            <a:spAutoFit/>
          </a:bodyPr>
          <a:lstStyle/>
          <a:p>
            <a:r>
              <a:rPr lang="en-US" sz="2400" dirty="0" smtClean="0"/>
              <a:t>VERONICA/Ronnie:</a:t>
            </a:r>
            <a:endParaRPr lang="en-GB" sz="2400" dirty="0"/>
          </a:p>
          <a:p>
            <a:r>
              <a:rPr lang="en-US" sz="2400" dirty="0"/>
              <a:t>How could you do this alone?</a:t>
            </a:r>
            <a:endParaRPr lang="en-GB" sz="2400" dirty="0"/>
          </a:p>
          <a:p>
            <a:r>
              <a:rPr lang="en-US" sz="2400" dirty="0"/>
              <a:t> </a:t>
            </a:r>
            <a:endParaRPr lang="en-GB" sz="2400" dirty="0"/>
          </a:p>
          <a:p>
            <a:r>
              <a:rPr lang="en-US" sz="2400" dirty="0" smtClean="0"/>
              <a:t>BRUNDLE, Seth:</a:t>
            </a:r>
            <a:endParaRPr lang="en-GB" sz="2400" dirty="0"/>
          </a:p>
          <a:p>
            <a:r>
              <a:rPr lang="en-US" sz="2400" dirty="0"/>
              <a:t>Well, I don't work alone. There's a lot of stuff in there I don't even understand. I'm really, uh... a systems management man. I farm... bits and pieces, uh, out to guys who are much more brilliant than I am. I say... "Build me a laser this, design me a molecular analyzer that," and they do, and I just </a:t>
            </a:r>
            <a:r>
              <a:rPr lang="en-US" sz="2400" dirty="0" err="1" smtClean="0"/>
              <a:t>stick’em</a:t>
            </a:r>
            <a:r>
              <a:rPr lang="en-US" sz="2400" dirty="0" smtClean="0"/>
              <a:t> </a:t>
            </a:r>
            <a:r>
              <a:rPr lang="en-US" sz="2400" dirty="0"/>
              <a:t>together. But, uh, none of them knows what the project really is. So...</a:t>
            </a:r>
            <a:endParaRPr lang="en-GB" sz="2400" dirty="0"/>
          </a:p>
        </p:txBody>
      </p:sp>
      <p:sp>
        <p:nvSpPr>
          <p:cNvPr id="4" name="Rectangle 3"/>
          <p:cNvSpPr/>
          <p:nvPr/>
        </p:nvSpPr>
        <p:spPr>
          <a:xfrm>
            <a:off x="755576" y="4653136"/>
            <a:ext cx="7128792" cy="2308324"/>
          </a:xfrm>
          <a:prstGeom prst="rect">
            <a:avLst/>
          </a:prstGeom>
        </p:spPr>
        <p:txBody>
          <a:bodyPr wrap="square">
            <a:spAutoFit/>
          </a:bodyPr>
          <a:lstStyle/>
          <a:p>
            <a:pPr algn="just"/>
            <a:r>
              <a:rPr lang="en-US" sz="2400" dirty="0"/>
              <a:t>(Extract from </a:t>
            </a:r>
            <a:r>
              <a:rPr lang="en-US" sz="2400" i="1" dirty="0"/>
              <a:t>The</a:t>
            </a:r>
            <a:r>
              <a:rPr lang="en-US" sz="2400" dirty="0"/>
              <a:t> </a:t>
            </a:r>
            <a:r>
              <a:rPr lang="en-US" sz="2400" i="1" dirty="0"/>
              <a:t>Fly </a:t>
            </a:r>
            <a:r>
              <a:rPr lang="en-US" sz="2400" dirty="0"/>
              <a:t>(1986), directed by David </a:t>
            </a:r>
            <a:r>
              <a:rPr lang="en-US" sz="2400" dirty="0" err="1" smtClean="0"/>
              <a:t>Cronenberg</a:t>
            </a:r>
            <a:r>
              <a:rPr lang="en-US" sz="2400" dirty="0"/>
              <a:t>. </a:t>
            </a:r>
            <a:endParaRPr lang="en-US" sz="2400" dirty="0" smtClean="0"/>
          </a:p>
          <a:p>
            <a:pPr algn="just"/>
            <a:r>
              <a:rPr lang="en-US" sz="2400" dirty="0" smtClean="0"/>
              <a:t>Movie </a:t>
            </a:r>
            <a:r>
              <a:rPr lang="en-US" sz="2400" dirty="0"/>
              <a:t>transcript written by Charles Edward Pogue and David </a:t>
            </a:r>
            <a:r>
              <a:rPr lang="en-US" sz="2400" dirty="0" err="1"/>
              <a:t>Cronenberg</a:t>
            </a:r>
            <a:r>
              <a:rPr lang="en-US" sz="2400" dirty="0"/>
              <a:t>. </a:t>
            </a:r>
            <a:endParaRPr lang="en-US" sz="2400" dirty="0" smtClean="0"/>
          </a:p>
          <a:p>
            <a:pPr algn="just"/>
            <a:r>
              <a:rPr lang="en-US" sz="2400" dirty="0" smtClean="0"/>
              <a:t>Based </a:t>
            </a:r>
            <a:r>
              <a:rPr lang="en-US" sz="2400" dirty="0"/>
              <a:t>on the Story by George </a:t>
            </a:r>
            <a:r>
              <a:rPr lang="en-US" sz="2400" dirty="0" err="1"/>
              <a:t>Langelaan</a:t>
            </a:r>
            <a:r>
              <a:rPr lang="en-US" sz="2400" dirty="0"/>
              <a:t>.)</a:t>
            </a:r>
            <a:r>
              <a:rPr lang="en-GB" sz="2400" dirty="0"/>
              <a:t/>
            </a:r>
            <a:br>
              <a:rPr lang="en-GB" sz="2400" dirty="0"/>
            </a:br>
            <a:endParaRPr lang="en-US" sz="2400" dirty="0"/>
          </a:p>
        </p:txBody>
      </p:sp>
    </p:spTree>
    <p:extLst>
      <p:ext uri="{BB962C8B-B14F-4D97-AF65-F5344CB8AC3E}">
        <p14:creationId xmlns:p14="http://schemas.microsoft.com/office/powerpoint/2010/main" val="217586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296144"/>
          </a:xfrm>
        </p:spPr>
        <p:txBody>
          <a:bodyPr/>
          <a:lstStyle/>
          <a:p>
            <a:r>
              <a:rPr lang="en-US" sz="2800" b="1" dirty="0"/>
              <a:t>Case C‑530/11, </a:t>
            </a:r>
            <a:r>
              <a:rPr lang="en-US" sz="2800" b="1" i="1" dirty="0" smtClean="0"/>
              <a:t>European </a:t>
            </a:r>
            <a:r>
              <a:rPr lang="en-US" sz="2800" b="1" i="1" dirty="0" err="1"/>
              <a:t>Comm</a:t>
            </a:r>
            <a:r>
              <a:rPr lang="en-US" sz="2800" b="1" i="1" dirty="0"/>
              <a:t> v UK</a:t>
            </a:r>
            <a:r>
              <a:rPr lang="en-US" sz="2800" b="1" dirty="0"/>
              <a:t>, </a:t>
            </a:r>
            <a:r>
              <a:rPr lang="en-US" sz="2800" b="1" dirty="0" smtClean="0"/>
              <a:t/>
            </a:r>
            <a:br>
              <a:rPr lang="en-US" sz="2800" b="1" dirty="0" smtClean="0"/>
            </a:br>
            <a:r>
              <a:rPr lang="en-US" sz="2800" b="1" dirty="0" smtClean="0"/>
              <a:t>13 </a:t>
            </a:r>
            <a:r>
              <a:rPr lang="en-US" sz="2800" b="1" dirty="0"/>
              <a:t>February, 2014</a:t>
            </a:r>
            <a:r>
              <a:rPr lang="en-US" sz="2400" dirty="0"/>
              <a:t/>
            </a:r>
            <a:br>
              <a:rPr lang="en-US" sz="2400" dirty="0"/>
            </a:br>
            <a:endParaRPr lang="en-US" sz="2400" dirty="0"/>
          </a:p>
        </p:txBody>
      </p:sp>
      <p:sp>
        <p:nvSpPr>
          <p:cNvPr id="3" name="Content Placeholder 2"/>
          <p:cNvSpPr>
            <a:spLocks noGrp="1"/>
          </p:cNvSpPr>
          <p:nvPr>
            <p:ph idx="1"/>
          </p:nvPr>
        </p:nvSpPr>
        <p:spPr/>
        <p:txBody>
          <a:bodyPr/>
          <a:lstStyle/>
          <a:p>
            <a:pPr marL="0" indent="0" algn="just">
              <a:buNone/>
            </a:pPr>
            <a:r>
              <a:rPr lang="en-US" dirty="0" smtClean="0"/>
              <a:t>Para.55:</a:t>
            </a:r>
            <a:r>
              <a:rPr lang="en-US" dirty="0"/>
              <a:t> </a:t>
            </a:r>
            <a:r>
              <a:rPr lang="en-US" dirty="0" smtClean="0"/>
              <a:t>…, </a:t>
            </a:r>
            <a:r>
              <a:rPr lang="en-US" dirty="0"/>
              <a:t>it is not </a:t>
            </a:r>
            <a:r>
              <a:rPr lang="en-US" dirty="0" smtClean="0"/>
              <a:t>apparent … that (UK) </a:t>
            </a:r>
            <a:r>
              <a:rPr lang="en-US" dirty="0"/>
              <a:t>national courts are obliged by a rule of law to ensure that the proceedings are not prohibitively expensive for the claimant, which alone would permit the conclusion that Directive 2003/35 has been transposed correctly.</a:t>
            </a:r>
          </a:p>
        </p:txBody>
      </p:sp>
    </p:spTree>
    <p:extLst>
      <p:ext uri="{BB962C8B-B14F-4D97-AF65-F5344CB8AC3E}">
        <p14:creationId xmlns:p14="http://schemas.microsoft.com/office/powerpoint/2010/main" val="1403911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lstStyle/>
          <a:p>
            <a:r>
              <a:rPr lang="en-GB" b="1" dirty="0" smtClean="0">
                <a:latin typeface="Verdana" panose="020B0604030504040204" pitchFamily="34" charset="0"/>
                <a:ea typeface="Verdana" panose="020B0604030504040204" pitchFamily="34" charset="0"/>
                <a:cs typeface="Verdana" panose="020B0604030504040204" pitchFamily="34" charset="0"/>
              </a:rPr>
              <a:t>Conclusions</a:t>
            </a:r>
            <a:endParaRPr lang="en-GB"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908720"/>
            <a:ext cx="8229600" cy="5328592"/>
          </a:xfrm>
        </p:spPr>
        <p:txBody>
          <a:bodyPr/>
          <a:lstStyle/>
          <a:p>
            <a:pPr algn="just"/>
            <a:r>
              <a:rPr lang="en-GB" sz="2800" dirty="0" smtClean="0">
                <a:latin typeface="Verdana" panose="020B0604030504040204" pitchFamily="34" charset="0"/>
                <a:ea typeface="Verdana" panose="020B0604030504040204" pitchFamily="34" charset="0"/>
                <a:cs typeface="Verdana" panose="020B0604030504040204" pitchFamily="34" charset="0"/>
              </a:rPr>
              <a:t>This lecture/presentation has highlighted the possibility of the concept(s) of justice being extended to the non-human sphere, through the notion of ‘environmental justice’.</a:t>
            </a:r>
          </a:p>
          <a:p>
            <a:pPr algn="just"/>
            <a:endParaRPr lang="en-GB" sz="2800" dirty="0" smtClean="0">
              <a:latin typeface="Verdana" panose="020B0604030504040204" pitchFamily="34" charset="0"/>
              <a:ea typeface="Verdana" panose="020B0604030504040204" pitchFamily="34" charset="0"/>
              <a:cs typeface="Verdana" panose="020B0604030504040204" pitchFamily="34" charset="0"/>
            </a:endParaRPr>
          </a:p>
          <a:p>
            <a:pPr algn="just"/>
            <a:r>
              <a:rPr lang="en-GB" sz="2800" dirty="0" smtClean="0">
                <a:latin typeface="Verdana" panose="020B0604030504040204" pitchFamily="34" charset="0"/>
                <a:ea typeface="Verdana" panose="020B0604030504040204" pitchFamily="34" charset="0"/>
                <a:cs typeface="Verdana" panose="020B0604030504040204" pitchFamily="34" charset="0"/>
              </a:rPr>
              <a:t>What should be noted however is that while </a:t>
            </a:r>
            <a:r>
              <a:rPr lang="en-GB" sz="2800" b="1" i="1" dirty="0" smtClean="0">
                <a:latin typeface="Verdana" panose="020B0604030504040204" pitchFamily="34" charset="0"/>
                <a:ea typeface="Verdana" panose="020B0604030504040204" pitchFamily="34" charset="0"/>
                <a:cs typeface="Verdana" panose="020B0604030504040204" pitchFamily="34" charset="0"/>
              </a:rPr>
              <a:t>procedural</a:t>
            </a:r>
            <a:r>
              <a:rPr lang="en-GB" sz="2800" dirty="0" smtClean="0">
                <a:latin typeface="Verdana" panose="020B0604030504040204" pitchFamily="34" charset="0"/>
                <a:ea typeface="Verdana" panose="020B0604030504040204" pitchFamily="34" charset="0"/>
                <a:cs typeface="Verdana" panose="020B0604030504040204" pitchFamily="34" charset="0"/>
              </a:rPr>
              <a:t> avenues for achieving environmental justice have been established, </a:t>
            </a:r>
            <a:r>
              <a:rPr lang="en-GB" sz="2800" b="1" i="1" dirty="0" smtClean="0">
                <a:latin typeface="Verdana" panose="020B0604030504040204" pitchFamily="34" charset="0"/>
                <a:ea typeface="Verdana" panose="020B0604030504040204" pitchFamily="34" charset="0"/>
                <a:cs typeface="Verdana" panose="020B0604030504040204" pitchFamily="34" charset="0"/>
              </a:rPr>
              <a:t>substantive</a:t>
            </a:r>
            <a:r>
              <a:rPr lang="en-GB" sz="2800" dirty="0" smtClean="0">
                <a:latin typeface="Verdana" panose="020B0604030504040204" pitchFamily="34" charset="0"/>
                <a:ea typeface="Verdana" panose="020B0604030504040204" pitchFamily="34" charset="0"/>
                <a:cs typeface="Verdana" panose="020B0604030504040204" pitchFamily="34" charset="0"/>
              </a:rPr>
              <a:t> environmental justice for humans &amp; wildlife may (still) prove elusive.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91221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368152"/>
          </a:xfrm>
        </p:spPr>
        <p:txBody>
          <a:bodyPr/>
          <a:lstStyle/>
          <a:p>
            <a:r>
              <a:rPr lang="en-US" sz="2800" b="1" dirty="0" smtClean="0"/>
              <a:t>Integrating Environmental Sustainability within the University Law Curriculum in England</a:t>
            </a:r>
            <a:endParaRPr lang="en-US" sz="2800" b="1" dirty="0"/>
          </a:p>
        </p:txBody>
      </p:sp>
      <p:sp>
        <p:nvSpPr>
          <p:cNvPr id="3" name="Content Placeholder 2"/>
          <p:cNvSpPr>
            <a:spLocks noGrp="1"/>
          </p:cNvSpPr>
          <p:nvPr>
            <p:ph idx="1"/>
          </p:nvPr>
        </p:nvSpPr>
        <p:spPr>
          <a:xfrm>
            <a:off x="467544" y="1700808"/>
            <a:ext cx="8229600" cy="4824536"/>
          </a:xfrm>
        </p:spPr>
        <p:txBody>
          <a:bodyPr/>
          <a:lstStyle/>
          <a:p>
            <a:pPr marL="0" indent="0" algn="just">
              <a:buNone/>
            </a:pPr>
            <a:r>
              <a:rPr lang="en-GB" sz="2400" dirty="0"/>
              <a:t>Building on a</a:t>
            </a:r>
            <a:r>
              <a:rPr lang="en-GB" sz="2400" dirty="0" smtClean="0"/>
              <a:t> </a:t>
            </a:r>
            <a:r>
              <a:rPr lang="en-GB" sz="2400" dirty="0"/>
              <a:t>continuing research and teaching </a:t>
            </a:r>
            <a:r>
              <a:rPr lang="en-GB" sz="2400" dirty="0" smtClean="0"/>
              <a:t>project (title above) </a:t>
            </a:r>
            <a:r>
              <a:rPr lang="en-GB" sz="2400" dirty="0"/>
              <a:t>examining the integration of environmental law, through its principles and techniques, within the ‘core’ subjects of the University law school curriculum in England, this paper will apply the hypothesis of this </a:t>
            </a:r>
            <a:r>
              <a:rPr lang="en-GB" sz="2400" dirty="0" err="1"/>
              <a:t>ongoing</a:t>
            </a:r>
            <a:r>
              <a:rPr lang="en-GB" sz="2400" dirty="0"/>
              <a:t> project to the teaching of ‘public law’ (or ‘constitutional and administrative law’). </a:t>
            </a:r>
            <a:endParaRPr lang="en-GB" sz="2400" dirty="0" smtClean="0"/>
          </a:p>
          <a:p>
            <a:pPr marL="0" indent="0" algn="just">
              <a:buNone/>
            </a:pPr>
            <a:r>
              <a:rPr lang="en-GB" sz="2400" dirty="0"/>
              <a:t>Specifically, it will attempt to link international and European developments in the following aspects of environmental justice, namely, access to information, opportunities to participate in decision-making processes, and access to judicial and administrative remedies, with related legal developments in English public law. </a:t>
            </a:r>
          </a:p>
          <a:p>
            <a:pPr marL="0" indent="0" algn="just">
              <a:buNone/>
            </a:pPr>
            <a:endParaRPr lang="en-US" sz="2400" dirty="0"/>
          </a:p>
        </p:txBody>
      </p:sp>
    </p:spTree>
    <p:extLst>
      <p:ext uri="{BB962C8B-B14F-4D97-AF65-F5344CB8AC3E}">
        <p14:creationId xmlns:p14="http://schemas.microsoft.com/office/powerpoint/2010/main" val="2861136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lstStyle/>
          <a:p>
            <a:r>
              <a:rPr lang="en-US" sz="2800" b="1" dirty="0" smtClean="0"/>
              <a:t>Access to Environmental Justice as an Aspect of Integrating Environmental Sustainability into</a:t>
            </a:r>
            <a:br>
              <a:rPr lang="en-US" sz="2800" b="1" dirty="0" smtClean="0"/>
            </a:br>
            <a:r>
              <a:rPr lang="en-US" sz="2800" b="1" dirty="0" smtClean="0"/>
              <a:t> ‘Core’ University Public Law Course/Module</a:t>
            </a:r>
            <a:endParaRPr lang="en-US" sz="2800" b="1" dirty="0"/>
          </a:p>
        </p:txBody>
      </p:sp>
      <p:sp>
        <p:nvSpPr>
          <p:cNvPr id="3" name="Content Placeholder 2"/>
          <p:cNvSpPr>
            <a:spLocks noGrp="1"/>
          </p:cNvSpPr>
          <p:nvPr>
            <p:ph idx="1"/>
          </p:nvPr>
        </p:nvSpPr>
        <p:spPr>
          <a:xfrm>
            <a:off x="457200" y="1772816"/>
            <a:ext cx="8229600" cy="4680520"/>
          </a:xfrm>
        </p:spPr>
        <p:txBody>
          <a:bodyPr/>
          <a:lstStyle/>
          <a:p>
            <a:pPr marL="0" indent="0" algn="just">
              <a:buNone/>
            </a:pPr>
            <a:r>
              <a:rPr lang="en-GB" sz="2400" dirty="0"/>
              <a:t>The purpose of this exercise is to assess whether it is possible to integrate these jurisdictionally-specific but conceptually-related developments within a narrative that provides foundational law students </a:t>
            </a:r>
            <a:r>
              <a:rPr lang="en-GB" sz="2400" dirty="0" smtClean="0"/>
              <a:t>with: </a:t>
            </a:r>
          </a:p>
          <a:p>
            <a:pPr marL="457200" indent="-457200" algn="just">
              <a:buAutoNum type="arabicParenR"/>
            </a:pPr>
            <a:r>
              <a:rPr lang="en-GB" sz="2400" dirty="0" smtClean="0"/>
              <a:t>a </a:t>
            </a:r>
            <a:r>
              <a:rPr lang="en-GB" sz="2400" dirty="0"/>
              <a:t>practical knowledge base for addressing the environmental implications of English public law developments, as well </a:t>
            </a:r>
            <a:r>
              <a:rPr lang="en-GB" sz="2400" dirty="0" smtClean="0"/>
              <a:t>as</a:t>
            </a:r>
          </a:p>
          <a:p>
            <a:pPr marL="457200" indent="-457200" algn="just">
              <a:buAutoNum type="arabicParenR"/>
            </a:pPr>
            <a:r>
              <a:rPr lang="en-GB" sz="2400" dirty="0" smtClean="0"/>
              <a:t>epistemological </a:t>
            </a:r>
            <a:r>
              <a:rPr lang="en-GB" sz="2400" dirty="0"/>
              <a:t>incentives for embarking on further, more in-depth study of the legal issues arising from the conjunction of these international, European and domestic developments in a specialist, optional ‘Environmental Law’ module in the final year of their respective University law degree courses. </a:t>
            </a:r>
            <a:endParaRPr lang="en-US" sz="2400" dirty="0"/>
          </a:p>
        </p:txBody>
      </p:sp>
    </p:spTree>
    <p:extLst>
      <p:ext uri="{BB962C8B-B14F-4D97-AF65-F5344CB8AC3E}">
        <p14:creationId xmlns:p14="http://schemas.microsoft.com/office/powerpoint/2010/main" val="469501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0768"/>
          </a:xfrm>
        </p:spPr>
        <p:txBody>
          <a:bodyPr/>
          <a:lstStyle/>
          <a:p>
            <a:r>
              <a:rPr lang="en-GB" b="1" dirty="0" smtClean="0">
                <a:latin typeface="Verdana" panose="020B0604030504040204" pitchFamily="34" charset="0"/>
                <a:ea typeface="Verdana" panose="020B0604030504040204" pitchFamily="34" charset="0"/>
                <a:cs typeface="Verdana" panose="020B0604030504040204" pitchFamily="34" charset="0"/>
              </a:rPr>
              <a:t> </a:t>
            </a:r>
            <a:r>
              <a:rPr lang="en-GB" sz="2400" b="1" dirty="0" smtClean="0">
                <a:latin typeface="Verdana" panose="020B0604030504040204" pitchFamily="34" charset="0"/>
                <a:ea typeface="Verdana" panose="020B0604030504040204" pitchFamily="34" charset="0"/>
                <a:cs typeface="Verdana" panose="020B0604030504040204" pitchFamily="34" charset="0"/>
              </a:rPr>
              <a:t>Justice as Philosophical, Political, Economic &amp; Legal Concept and Aim/Objective</a:t>
            </a:r>
            <a:endParaRPr lang="en-GB"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412776"/>
            <a:ext cx="8229600" cy="4713387"/>
          </a:xfrm>
        </p:spPr>
        <p:txBody>
          <a:bodyPr/>
          <a:lstStyle/>
          <a:p>
            <a:pPr marL="0" indent="0" algn="just">
              <a:buNone/>
            </a:pPr>
            <a:r>
              <a:rPr lang="en-GB" dirty="0">
                <a:latin typeface="Verdana" panose="020B0604030504040204" pitchFamily="34" charset="0"/>
                <a:ea typeface="Verdana" panose="020B0604030504040204" pitchFamily="34" charset="0"/>
                <a:cs typeface="Verdana" panose="020B0604030504040204" pitchFamily="34" charset="0"/>
              </a:rPr>
              <a:t>‘Justice’ has become a central theme in current public intellectual discourse, recently informed by eminent contributions on what it means</a:t>
            </a:r>
            <a:r>
              <a:rPr lang="en-GB"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a:t>
            </a:r>
            <a:r>
              <a:rPr lang="en-GB" sz="2000" dirty="0" err="1" smtClean="0">
                <a:latin typeface="Verdana" panose="020B0604030504040204" pitchFamily="34" charset="0"/>
                <a:ea typeface="Verdana" panose="020B0604030504040204" pitchFamily="34" charset="0"/>
                <a:cs typeface="Verdana" panose="020B0604030504040204" pitchFamily="34" charset="0"/>
              </a:rPr>
              <a:t>Amartya</a:t>
            </a:r>
            <a:r>
              <a:rPr lang="en-GB" sz="2000" dirty="0" smtClean="0">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cs typeface="Verdana" panose="020B0604030504040204" pitchFamily="34" charset="0"/>
              </a:rPr>
              <a:t>Sen, </a:t>
            </a:r>
            <a:r>
              <a:rPr lang="en-GB" sz="2000" i="1" dirty="0">
                <a:latin typeface="Verdana" panose="020B0604030504040204" pitchFamily="34" charset="0"/>
                <a:ea typeface="Verdana" panose="020B0604030504040204" pitchFamily="34" charset="0"/>
                <a:cs typeface="Verdana" panose="020B0604030504040204" pitchFamily="34" charset="0"/>
              </a:rPr>
              <a:t>The Idea of Justice</a:t>
            </a:r>
            <a:r>
              <a:rPr lang="en-GB" sz="2000" dirty="0">
                <a:latin typeface="Verdana" panose="020B0604030504040204" pitchFamily="34" charset="0"/>
                <a:ea typeface="Verdana" panose="020B0604030504040204" pitchFamily="34" charset="0"/>
                <a:cs typeface="Verdana" panose="020B0604030504040204" pitchFamily="34" charset="0"/>
              </a:rPr>
              <a:t>, Allen Lane, </a:t>
            </a:r>
            <a:r>
              <a:rPr lang="en-GB" sz="2000" dirty="0" smtClean="0">
                <a:latin typeface="Verdana" panose="020B0604030504040204" pitchFamily="34" charset="0"/>
                <a:ea typeface="Verdana" panose="020B0604030504040204" pitchFamily="34" charset="0"/>
                <a:cs typeface="Verdana" panose="020B0604030504040204" pitchFamily="34" charset="0"/>
              </a:rPr>
              <a:t>London, 2009)</a:t>
            </a: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n-GB" dirty="0" smtClean="0">
                <a:latin typeface="Verdana" panose="020B0604030504040204" pitchFamily="34" charset="0"/>
                <a:ea typeface="Verdana" panose="020B0604030504040204" pitchFamily="34" charset="0"/>
                <a:cs typeface="Verdana" panose="020B0604030504040204" pitchFamily="34" charset="0"/>
              </a:rPr>
              <a:t>… and </a:t>
            </a:r>
            <a:r>
              <a:rPr lang="en-GB" dirty="0">
                <a:latin typeface="Verdana" panose="020B0604030504040204" pitchFamily="34" charset="0"/>
                <a:ea typeface="Verdana" panose="020B0604030504040204" pitchFamily="34" charset="0"/>
                <a:cs typeface="Verdana" panose="020B0604030504040204" pitchFamily="34" charset="0"/>
              </a:rPr>
              <a:t>how to go about achieving it. </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2000" dirty="0">
                <a:latin typeface="Verdana" panose="020B0604030504040204" pitchFamily="34" charset="0"/>
                <a:ea typeface="Verdana" panose="020B0604030504040204" pitchFamily="34" charset="0"/>
                <a:cs typeface="Verdana" panose="020B0604030504040204" pitchFamily="34" charset="0"/>
              </a:rPr>
              <a:t>(</a:t>
            </a:r>
            <a:r>
              <a:rPr lang="en-GB" sz="2000" dirty="0" smtClean="0">
                <a:latin typeface="Verdana" panose="020B0604030504040204" pitchFamily="34" charset="0"/>
                <a:ea typeface="Verdana" panose="020B0604030504040204" pitchFamily="34" charset="0"/>
                <a:cs typeface="Verdana" panose="020B0604030504040204" pitchFamily="34" charset="0"/>
              </a:rPr>
              <a:t>Michael </a:t>
            </a:r>
            <a:r>
              <a:rPr lang="en-GB" sz="2000" dirty="0" err="1">
                <a:latin typeface="Verdana" panose="020B0604030504040204" pitchFamily="34" charset="0"/>
                <a:ea typeface="Verdana" panose="020B0604030504040204" pitchFamily="34" charset="0"/>
                <a:cs typeface="Verdana" panose="020B0604030504040204" pitchFamily="34" charset="0"/>
              </a:rPr>
              <a:t>Sandel</a:t>
            </a:r>
            <a:r>
              <a:rPr lang="en-GB" sz="2000" dirty="0">
                <a:latin typeface="Verdana" panose="020B0604030504040204" pitchFamily="34" charset="0"/>
                <a:ea typeface="Verdana" panose="020B0604030504040204" pitchFamily="34" charset="0"/>
                <a:cs typeface="Verdana" panose="020B0604030504040204" pitchFamily="34" charset="0"/>
              </a:rPr>
              <a:t>, </a:t>
            </a:r>
            <a:r>
              <a:rPr lang="en-GB" sz="2000" i="1" dirty="0">
                <a:latin typeface="Verdana" panose="020B0604030504040204" pitchFamily="34" charset="0"/>
                <a:ea typeface="Verdana" panose="020B0604030504040204" pitchFamily="34" charset="0"/>
                <a:cs typeface="Verdana" panose="020B0604030504040204" pitchFamily="34" charset="0"/>
              </a:rPr>
              <a:t>Justice: What’s the right thing to do?,</a:t>
            </a:r>
            <a:r>
              <a:rPr lang="en-GB" sz="2000" dirty="0">
                <a:latin typeface="Verdana" panose="020B0604030504040204" pitchFamily="34" charset="0"/>
                <a:ea typeface="Verdana" panose="020B0604030504040204" pitchFamily="34" charset="0"/>
                <a:cs typeface="Verdana" panose="020B0604030504040204" pitchFamily="34" charset="0"/>
              </a:rPr>
              <a:t> Allen Lane, </a:t>
            </a:r>
            <a:r>
              <a:rPr lang="en-GB" sz="2000" dirty="0" smtClean="0">
                <a:latin typeface="Verdana" panose="020B0604030504040204" pitchFamily="34" charset="0"/>
                <a:ea typeface="Verdana" panose="020B0604030504040204" pitchFamily="34" charset="0"/>
                <a:cs typeface="Verdana" panose="020B0604030504040204" pitchFamily="34" charset="0"/>
              </a:rPr>
              <a:t>London, 2009)</a:t>
            </a:r>
            <a:endParaRPr lang="en-GB" sz="2000" dirty="0">
              <a:latin typeface="Verdana" panose="020B0604030504040204" pitchFamily="34" charset="0"/>
              <a:ea typeface="Verdana" panose="020B0604030504040204" pitchFamily="34" charset="0"/>
              <a:cs typeface="Verdana" panose="020B0604030504040204" pitchFamily="34" charset="0"/>
            </a:endParaRPr>
          </a:p>
          <a:p>
            <a:endParaRPr lang="en-GB" dirty="0"/>
          </a:p>
        </p:txBody>
      </p:sp>
    </p:spTree>
    <p:extLst>
      <p:ext uri="{BB962C8B-B14F-4D97-AF65-F5344CB8AC3E}">
        <p14:creationId xmlns:p14="http://schemas.microsoft.com/office/powerpoint/2010/main" val="2360258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solidFill>
                  <a:prstClr val="black"/>
                </a:solidFill>
                <a:latin typeface="Verdana" panose="020B0604030504040204" pitchFamily="34" charset="0"/>
                <a:ea typeface="Verdana" panose="020B0604030504040204" pitchFamily="34" charset="0"/>
                <a:cs typeface="Verdana" panose="020B0604030504040204" pitchFamily="34" charset="0"/>
              </a:rPr>
              <a:t>Justice as Philosophical, Political, Economic &amp; Legal Concept and Aim/Objective</a:t>
            </a:r>
            <a:endParaRPr lang="en-GB"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pPr marL="0" indent="0" algn="just">
              <a:spcAft>
                <a:spcPts val="0"/>
              </a:spcAft>
              <a:buNone/>
            </a:pPr>
            <a:r>
              <a:rPr lang="en-GB" dirty="0">
                <a:latin typeface="Georgia"/>
                <a:ea typeface="Times New Roman"/>
                <a:cs typeface="Times New Roman"/>
              </a:rPr>
              <a:t>W</a:t>
            </a:r>
            <a:r>
              <a:rPr lang="en-GB" dirty="0" smtClean="0">
                <a:latin typeface="Georgia"/>
                <a:ea typeface="Times New Roman"/>
                <a:cs typeface="Times New Roman"/>
              </a:rPr>
              <a:t>hile </a:t>
            </a:r>
            <a:r>
              <a:rPr lang="en-GB" dirty="0">
                <a:latin typeface="Georgia"/>
                <a:ea typeface="Times New Roman"/>
                <a:cs typeface="Times New Roman"/>
              </a:rPr>
              <a:t>‘(j)</a:t>
            </a:r>
            <a:r>
              <a:rPr lang="en-GB" dirty="0" err="1">
                <a:latin typeface="Georgia"/>
                <a:ea typeface="Times New Roman"/>
                <a:cs typeface="Times New Roman"/>
              </a:rPr>
              <a:t>ustice</a:t>
            </a:r>
            <a:r>
              <a:rPr lang="en-GB" dirty="0">
                <a:latin typeface="Georgia"/>
                <a:ea typeface="Times New Roman"/>
                <a:cs typeface="Times New Roman"/>
              </a:rPr>
              <a:t> is in the first place a desirable quality in a legal system’, its ‘usage has now gone much further and justice is used by some political philosophers for the ethical valuation of the whole state of society.’ </a:t>
            </a:r>
            <a:endParaRPr lang="en-GB" dirty="0" smtClean="0">
              <a:latin typeface="Georgia"/>
              <a:ea typeface="Times New Roman"/>
              <a:cs typeface="Times New Roman"/>
            </a:endParaRPr>
          </a:p>
          <a:p>
            <a:pPr marL="0" indent="0">
              <a:spcAft>
                <a:spcPts val="0"/>
              </a:spcAft>
              <a:buNone/>
            </a:pPr>
            <a:r>
              <a:rPr lang="en-GB" sz="2000" dirty="0">
                <a:latin typeface="Georgia"/>
                <a:ea typeface="Times New Roman"/>
                <a:cs typeface="Times New Roman"/>
              </a:rPr>
              <a:t>(</a:t>
            </a:r>
            <a:r>
              <a:rPr lang="en-GB" sz="2000" dirty="0" smtClean="0">
                <a:latin typeface="Georgia"/>
                <a:ea typeface="Times New Roman"/>
              </a:rPr>
              <a:t>Samuel </a:t>
            </a:r>
            <a:r>
              <a:rPr lang="en-GB" sz="2000" dirty="0">
                <a:latin typeface="Georgia"/>
                <a:ea typeface="Times New Roman"/>
              </a:rPr>
              <a:t>Brittan, ‘We do not prosper by income or happiness alone’, commenting on Sen and Rawls in the </a:t>
            </a:r>
            <a:r>
              <a:rPr lang="en-GB" sz="2000" i="1" dirty="0">
                <a:latin typeface="Georgia"/>
                <a:ea typeface="Times New Roman"/>
              </a:rPr>
              <a:t>Financial Times</a:t>
            </a:r>
            <a:r>
              <a:rPr lang="en-GB" sz="2000" dirty="0">
                <a:latin typeface="Georgia"/>
                <a:ea typeface="Times New Roman"/>
              </a:rPr>
              <a:t> (UK) newspaper, Friday, 4 September, 2009 at p.11</a:t>
            </a:r>
            <a:r>
              <a:rPr lang="en-GB" sz="2000" dirty="0" smtClean="0">
                <a:latin typeface="Georgia"/>
                <a:ea typeface="Times New Roman"/>
              </a:rPr>
              <a:t>.)</a:t>
            </a:r>
            <a:endParaRPr lang="en-GB" sz="2000" dirty="0">
              <a:latin typeface="Times New Roman"/>
              <a:ea typeface="Times New Roman"/>
            </a:endParaRPr>
          </a:p>
          <a:p>
            <a:endParaRPr lang="en-GB" dirty="0"/>
          </a:p>
        </p:txBody>
      </p:sp>
    </p:spTree>
    <p:extLst>
      <p:ext uri="{BB962C8B-B14F-4D97-AF65-F5344CB8AC3E}">
        <p14:creationId xmlns:p14="http://schemas.microsoft.com/office/powerpoint/2010/main" val="3636092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lstStyle/>
          <a:p>
            <a:r>
              <a:rPr lang="en-GB" sz="2400" b="1" dirty="0">
                <a:solidFill>
                  <a:prstClr val="black"/>
                </a:solidFill>
                <a:latin typeface="Verdana" panose="020B0604030504040204" pitchFamily="34" charset="0"/>
                <a:ea typeface="Verdana" panose="020B0604030504040204" pitchFamily="34" charset="0"/>
                <a:cs typeface="Verdana" panose="020B0604030504040204" pitchFamily="34" charset="0"/>
              </a:rPr>
              <a:t>Justice as Philosophical, Political, Economic &amp; Legal Concept and Aim/Objective</a:t>
            </a:r>
            <a:endParaRPr lang="en-GB"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196752"/>
            <a:ext cx="8229600" cy="4929411"/>
          </a:xfrm>
        </p:spPr>
        <p:txBody>
          <a:bodyPr/>
          <a:lstStyle/>
          <a:p>
            <a:pPr marL="0" indent="0" algn="just">
              <a:buNone/>
            </a:pPr>
            <a:r>
              <a:rPr lang="en-GB" sz="2400" dirty="0" smtClean="0">
                <a:latin typeface="Verdana" panose="020B0604030504040204" pitchFamily="34" charset="0"/>
                <a:ea typeface="Verdana" panose="020B0604030504040204" pitchFamily="34" charset="0"/>
                <a:cs typeface="Verdana" panose="020B0604030504040204" pitchFamily="34" charset="0"/>
              </a:rPr>
              <a:t>Even </a:t>
            </a:r>
            <a:r>
              <a:rPr lang="en-GB" sz="2400" dirty="0">
                <a:latin typeface="Verdana" panose="020B0604030504040204" pitchFamily="34" charset="0"/>
                <a:ea typeface="Verdana" panose="020B0604030504040204" pitchFamily="34" charset="0"/>
                <a:cs typeface="Verdana" panose="020B0604030504040204" pitchFamily="34" charset="0"/>
              </a:rPr>
              <a:t>the ‘rule of law’ is not to be regarded as a legal end in itself but, </a:t>
            </a:r>
            <a:r>
              <a:rPr lang="en-GB" sz="2400" i="1" dirty="0">
                <a:latin typeface="Verdana" panose="020B0604030504040204" pitchFamily="34" charset="0"/>
                <a:ea typeface="Verdana" panose="020B0604030504040204" pitchFamily="34" charset="0"/>
                <a:cs typeface="Verdana" panose="020B0604030504040204" pitchFamily="34" charset="0"/>
              </a:rPr>
              <a:t>inter alia</a:t>
            </a:r>
            <a:r>
              <a:rPr lang="en-GB" sz="2400" dirty="0">
                <a:latin typeface="Verdana" panose="020B0604030504040204" pitchFamily="34" charset="0"/>
                <a:ea typeface="Verdana" panose="020B0604030504040204" pitchFamily="34" charset="0"/>
                <a:cs typeface="Verdana" panose="020B0604030504040204" pitchFamily="34" charset="0"/>
              </a:rPr>
              <a:t>, as the foundation of a ‘fair and just society’, and a guarantee of responsible government whose actions should be devoted to this end, </a:t>
            </a:r>
            <a:r>
              <a:rPr lang="en-GB" sz="2400"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n-GB" sz="2400" dirty="0"/>
              <a:t>(Tom Bingham, </a:t>
            </a:r>
            <a:r>
              <a:rPr lang="en-GB" sz="2400" i="1" dirty="0">
                <a:latin typeface="Georgia"/>
                <a:ea typeface="Times New Roman"/>
                <a:cs typeface="Times New Roman"/>
              </a:rPr>
              <a:t>Rule of Law</a:t>
            </a:r>
            <a:r>
              <a:rPr lang="en-GB" sz="2400" dirty="0">
                <a:latin typeface="Georgia"/>
                <a:ea typeface="Times New Roman"/>
                <a:cs typeface="Times New Roman"/>
              </a:rPr>
              <a:t>, Allen Lane, </a:t>
            </a:r>
            <a:r>
              <a:rPr lang="en-GB" sz="2400" dirty="0" smtClean="0">
                <a:latin typeface="Georgia"/>
                <a:ea typeface="Times New Roman"/>
                <a:cs typeface="Times New Roman"/>
              </a:rPr>
              <a:t>London, 2010)</a:t>
            </a:r>
          </a:p>
          <a:p>
            <a:pPr marL="0" indent="0" algn="just">
              <a:buNone/>
            </a:pPr>
            <a:endParaRPr lang="en-GB" sz="2400" dirty="0">
              <a:latin typeface="Georgia"/>
              <a:ea typeface="Verdana" panose="020B0604030504040204" pitchFamily="34" charset="0"/>
              <a:cs typeface="Times New Roman"/>
            </a:endParaRPr>
          </a:p>
          <a:p>
            <a:pPr marL="0" indent="0" algn="just">
              <a:buNone/>
            </a:pPr>
            <a:r>
              <a:rPr lang="en-GB" sz="2400" dirty="0" smtClean="0">
                <a:latin typeface="Verdana" panose="020B0604030504040204" pitchFamily="34" charset="0"/>
                <a:ea typeface="Verdana" panose="020B0604030504040204" pitchFamily="34" charset="0"/>
                <a:cs typeface="Verdana" panose="020B0604030504040204" pitchFamily="34" charset="0"/>
              </a:rPr>
              <a:t>Most terms including ‘justice’, such as criminal ‘justice’ or transitional ‘justice’, envisage forms/ types of human ‘justice’, but what about justice for non-humans? </a:t>
            </a:r>
          </a:p>
          <a:p>
            <a:pPr marL="0" indent="0" algn="just">
              <a:buNone/>
            </a:pPr>
            <a:r>
              <a:rPr lang="en-GB" sz="2400" dirty="0" smtClean="0">
                <a:latin typeface="Verdana" panose="020B0604030504040204" pitchFamily="34" charset="0"/>
                <a:ea typeface="Verdana" panose="020B0604030504040204" pitchFamily="34" charset="0"/>
                <a:cs typeface="Verdana" panose="020B0604030504040204" pitchFamily="34" charset="0"/>
              </a:rPr>
              <a:t>Is this notion even conceivable?</a:t>
            </a:r>
          </a:p>
          <a:p>
            <a:pPr marL="0" indent="0" algn="just">
              <a:buNone/>
            </a:pPr>
            <a:endParaRPr lang="en-GB" sz="24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GB" sz="24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GB" sz="2400" dirty="0"/>
          </a:p>
        </p:txBody>
      </p:sp>
    </p:spTree>
    <p:extLst>
      <p:ext uri="{BB962C8B-B14F-4D97-AF65-F5344CB8AC3E}">
        <p14:creationId xmlns:p14="http://schemas.microsoft.com/office/powerpoint/2010/main" val="3264021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latin typeface="Verdana" panose="020B0604030504040204" pitchFamily="34" charset="0"/>
                <a:ea typeface="Verdana" panose="020B0604030504040204" pitchFamily="34" charset="0"/>
                <a:cs typeface="Verdana" panose="020B0604030504040204" pitchFamily="34" charset="0"/>
              </a:rPr>
              <a:t>Introducing ‘Environmental’ Justice</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en-GB" sz="3600" dirty="0" smtClean="0">
                <a:latin typeface="Verdana" panose="020B0604030504040204" pitchFamily="34" charset="0"/>
                <a:ea typeface="Verdana" panose="020B0604030504040204" pitchFamily="34" charset="0"/>
                <a:cs typeface="Verdana" panose="020B0604030504040204" pitchFamily="34" charset="0"/>
              </a:rPr>
              <a:t>Conceptualization/Definition?</a:t>
            </a:r>
          </a:p>
          <a:p>
            <a:endParaRPr lang="en-GB" sz="3600" dirty="0" smtClean="0">
              <a:latin typeface="Verdana" panose="020B0604030504040204" pitchFamily="34" charset="0"/>
              <a:ea typeface="Verdana" panose="020B0604030504040204" pitchFamily="34" charset="0"/>
              <a:cs typeface="Verdana" panose="020B0604030504040204" pitchFamily="34" charset="0"/>
            </a:endParaRPr>
          </a:p>
          <a:p>
            <a:r>
              <a:rPr lang="en-GB" sz="3600" dirty="0" smtClean="0">
                <a:latin typeface="Verdana" panose="020B0604030504040204" pitchFamily="34" charset="0"/>
                <a:ea typeface="Verdana" panose="020B0604030504040204" pitchFamily="34" charset="0"/>
                <a:cs typeface="Verdana" panose="020B0604030504040204" pitchFamily="34" charset="0"/>
              </a:rPr>
              <a:t>(Brief) History </a:t>
            </a:r>
          </a:p>
          <a:p>
            <a:endParaRPr lang="en-GB" sz="3600" dirty="0" smtClean="0">
              <a:latin typeface="Verdana" panose="020B0604030504040204" pitchFamily="34" charset="0"/>
              <a:ea typeface="Verdana" panose="020B0604030504040204" pitchFamily="34" charset="0"/>
              <a:cs typeface="Verdana" panose="020B0604030504040204" pitchFamily="34" charset="0"/>
            </a:endParaRPr>
          </a:p>
          <a:p>
            <a:r>
              <a:rPr lang="en-GB" sz="3600" dirty="0" smtClean="0">
                <a:latin typeface="Verdana" panose="020B0604030504040204" pitchFamily="34" charset="0"/>
                <a:ea typeface="Verdana" panose="020B0604030504040204" pitchFamily="34" charset="0"/>
                <a:cs typeface="Verdana" panose="020B0604030504040204" pitchFamily="34" charset="0"/>
              </a:rPr>
              <a:t>Issues/Problems?</a:t>
            </a:r>
          </a:p>
          <a:p>
            <a:endParaRPr lang="en-GB" sz="3600" dirty="0" smtClean="0">
              <a:latin typeface="Verdana" panose="020B0604030504040204" pitchFamily="34" charset="0"/>
              <a:ea typeface="Verdana" panose="020B0604030504040204" pitchFamily="34" charset="0"/>
              <a:cs typeface="Verdana" panose="020B0604030504040204" pitchFamily="34" charset="0"/>
            </a:endParaRPr>
          </a:p>
          <a:p>
            <a:r>
              <a:rPr lang="en-GB" sz="3600" dirty="0" smtClean="0">
                <a:latin typeface="Verdana" panose="020B0604030504040204" pitchFamily="34" charset="0"/>
                <a:ea typeface="Verdana" panose="020B0604030504040204" pitchFamily="34" charset="0"/>
                <a:cs typeface="Verdana" panose="020B0604030504040204" pitchFamily="34" charset="0"/>
              </a:rPr>
              <a:t>Application/Implementation?</a:t>
            </a:r>
          </a:p>
        </p:txBody>
      </p:sp>
    </p:spTree>
    <p:extLst>
      <p:ext uri="{BB962C8B-B14F-4D97-AF65-F5344CB8AC3E}">
        <p14:creationId xmlns:p14="http://schemas.microsoft.com/office/powerpoint/2010/main" val="2594981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513" y="2276475"/>
            <a:ext cx="4321175" cy="1470025"/>
          </a:xfrm>
        </p:spPr>
        <p:txBody>
          <a:bodyPr/>
          <a:lstStyle/>
          <a:p>
            <a:r>
              <a:rPr lang="en-US" dirty="0" smtClean="0">
                <a:solidFill>
                  <a:srgbClr val="00B050"/>
                </a:solidFill>
              </a:rPr>
              <a:t>Environment</a:t>
            </a:r>
            <a:endParaRPr lang="en-GB" dirty="0" smtClean="0">
              <a:solidFill>
                <a:srgbClr val="00B050"/>
              </a:solidFill>
            </a:endParaRPr>
          </a:p>
        </p:txBody>
      </p:sp>
      <p:sp>
        <p:nvSpPr>
          <p:cNvPr id="4" name="TextBox 3"/>
          <p:cNvSpPr txBox="1">
            <a:spLocks noChangeArrowheads="1"/>
          </p:cNvSpPr>
          <p:nvPr/>
        </p:nvSpPr>
        <p:spPr bwMode="auto">
          <a:xfrm>
            <a:off x="6372225" y="1125538"/>
            <a:ext cx="1944688" cy="368300"/>
          </a:xfrm>
          <a:prstGeom prst="rect">
            <a:avLst/>
          </a:prstGeom>
          <a:noFill/>
          <a:ln w="9525">
            <a:noFill/>
            <a:miter lim="800000"/>
            <a:headEnd/>
            <a:tailEnd/>
          </a:ln>
        </p:spPr>
        <p:txBody>
          <a:bodyPr>
            <a:spAutoFit/>
          </a:bodyPr>
          <a:lstStyle/>
          <a:p>
            <a:r>
              <a:rPr lang="en-US">
                <a:latin typeface="Calibri" pitchFamily="34" charset="0"/>
              </a:rPr>
              <a:t>Political Economy</a:t>
            </a:r>
            <a:endParaRPr lang="en-GB">
              <a:latin typeface="Calibri" pitchFamily="34" charset="0"/>
            </a:endParaRPr>
          </a:p>
        </p:txBody>
      </p:sp>
      <p:sp>
        <p:nvSpPr>
          <p:cNvPr id="5" name="TextBox 4"/>
          <p:cNvSpPr txBox="1">
            <a:spLocks noChangeArrowheads="1"/>
          </p:cNvSpPr>
          <p:nvPr/>
        </p:nvSpPr>
        <p:spPr bwMode="auto">
          <a:xfrm>
            <a:off x="3059113" y="333375"/>
            <a:ext cx="3168650" cy="368300"/>
          </a:xfrm>
          <a:prstGeom prst="rect">
            <a:avLst/>
          </a:prstGeom>
          <a:noFill/>
          <a:ln w="9525">
            <a:noFill/>
            <a:miter lim="800000"/>
            <a:headEnd/>
            <a:tailEnd/>
          </a:ln>
        </p:spPr>
        <p:txBody>
          <a:bodyPr>
            <a:spAutoFit/>
          </a:bodyPr>
          <a:lstStyle/>
          <a:p>
            <a:r>
              <a:rPr lang="en-US">
                <a:latin typeface="Calibri" pitchFamily="34" charset="0"/>
              </a:rPr>
              <a:t>Social/Cultural/Philosophical</a:t>
            </a:r>
            <a:endParaRPr lang="en-GB">
              <a:latin typeface="Calibri" pitchFamily="34" charset="0"/>
            </a:endParaRPr>
          </a:p>
        </p:txBody>
      </p:sp>
      <p:sp>
        <p:nvSpPr>
          <p:cNvPr id="6" name="TextBox 5"/>
          <p:cNvSpPr txBox="1">
            <a:spLocks noChangeArrowheads="1"/>
          </p:cNvSpPr>
          <p:nvPr/>
        </p:nvSpPr>
        <p:spPr bwMode="auto">
          <a:xfrm>
            <a:off x="755650" y="1125538"/>
            <a:ext cx="2303463" cy="368300"/>
          </a:xfrm>
          <a:prstGeom prst="rect">
            <a:avLst/>
          </a:prstGeom>
          <a:noFill/>
          <a:ln w="9525">
            <a:noFill/>
            <a:miter lim="800000"/>
            <a:headEnd/>
            <a:tailEnd/>
          </a:ln>
        </p:spPr>
        <p:txBody>
          <a:bodyPr>
            <a:spAutoFit/>
          </a:bodyPr>
          <a:lstStyle/>
          <a:p>
            <a:r>
              <a:rPr lang="en-US">
                <a:latin typeface="Calibri" pitchFamily="34" charset="0"/>
              </a:rPr>
              <a:t>(Industrial) Technology</a:t>
            </a:r>
            <a:endParaRPr lang="en-GB">
              <a:latin typeface="Calibri" pitchFamily="34" charset="0"/>
            </a:endParaRPr>
          </a:p>
        </p:txBody>
      </p:sp>
      <p:sp>
        <p:nvSpPr>
          <p:cNvPr id="7" name="TextBox 6"/>
          <p:cNvSpPr txBox="1">
            <a:spLocks noChangeArrowheads="1"/>
          </p:cNvSpPr>
          <p:nvPr/>
        </p:nvSpPr>
        <p:spPr bwMode="auto">
          <a:xfrm>
            <a:off x="395288" y="2997200"/>
            <a:ext cx="1008062" cy="368300"/>
          </a:xfrm>
          <a:prstGeom prst="rect">
            <a:avLst/>
          </a:prstGeom>
          <a:noFill/>
          <a:ln w="9525">
            <a:noFill/>
            <a:miter lim="800000"/>
            <a:headEnd/>
            <a:tailEnd/>
          </a:ln>
        </p:spPr>
        <p:txBody>
          <a:bodyPr>
            <a:spAutoFit/>
          </a:bodyPr>
          <a:lstStyle/>
          <a:p>
            <a:r>
              <a:rPr lang="en-US">
                <a:latin typeface="Calibri" pitchFamily="34" charset="0"/>
              </a:rPr>
              <a:t>Science</a:t>
            </a:r>
            <a:endParaRPr lang="en-GB">
              <a:latin typeface="Calibri" pitchFamily="34" charset="0"/>
            </a:endParaRPr>
          </a:p>
        </p:txBody>
      </p:sp>
      <p:sp>
        <p:nvSpPr>
          <p:cNvPr id="8" name="TextBox 7"/>
          <p:cNvSpPr txBox="1">
            <a:spLocks noChangeArrowheads="1"/>
          </p:cNvSpPr>
          <p:nvPr/>
        </p:nvSpPr>
        <p:spPr bwMode="auto">
          <a:xfrm>
            <a:off x="1187450" y="5949950"/>
            <a:ext cx="2879725" cy="368300"/>
          </a:xfrm>
          <a:prstGeom prst="rect">
            <a:avLst/>
          </a:prstGeom>
          <a:noFill/>
          <a:ln w="9525">
            <a:noFill/>
            <a:miter lim="800000"/>
            <a:headEnd/>
            <a:tailEnd/>
          </a:ln>
        </p:spPr>
        <p:txBody>
          <a:bodyPr>
            <a:spAutoFit/>
          </a:bodyPr>
          <a:lstStyle/>
          <a:p>
            <a:r>
              <a:rPr lang="en-US">
                <a:latin typeface="Calibri" pitchFamily="34" charset="0"/>
              </a:rPr>
              <a:t>Environmental (Technology)</a:t>
            </a:r>
            <a:endParaRPr lang="en-GB">
              <a:latin typeface="Calibri" pitchFamily="34" charset="0"/>
            </a:endParaRPr>
          </a:p>
        </p:txBody>
      </p:sp>
      <p:sp>
        <p:nvSpPr>
          <p:cNvPr id="9" name="TextBox 8"/>
          <p:cNvSpPr txBox="1">
            <a:spLocks noChangeArrowheads="1"/>
          </p:cNvSpPr>
          <p:nvPr/>
        </p:nvSpPr>
        <p:spPr bwMode="auto">
          <a:xfrm>
            <a:off x="5651500" y="5876925"/>
            <a:ext cx="2376488" cy="369888"/>
          </a:xfrm>
          <a:prstGeom prst="rect">
            <a:avLst/>
          </a:prstGeom>
          <a:noFill/>
          <a:ln w="9525">
            <a:noFill/>
            <a:miter lim="800000"/>
            <a:headEnd/>
            <a:tailEnd/>
          </a:ln>
        </p:spPr>
        <p:txBody>
          <a:bodyPr>
            <a:spAutoFit/>
          </a:bodyPr>
          <a:lstStyle/>
          <a:p>
            <a:r>
              <a:rPr lang="en-US">
                <a:latin typeface="Calibri" pitchFamily="34" charset="0"/>
              </a:rPr>
              <a:t>Environmental Law</a:t>
            </a:r>
            <a:endParaRPr lang="en-GB">
              <a:latin typeface="Calibri" pitchFamily="34" charset="0"/>
            </a:endParaRPr>
          </a:p>
        </p:txBody>
      </p:sp>
      <p:sp>
        <p:nvSpPr>
          <p:cNvPr id="10" name="TextBox 9"/>
          <p:cNvSpPr txBox="1">
            <a:spLocks noChangeArrowheads="1"/>
          </p:cNvSpPr>
          <p:nvPr/>
        </p:nvSpPr>
        <p:spPr bwMode="auto">
          <a:xfrm>
            <a:off x="6983413" y="2852738"/>
            <a:ext cx="2160587" cy="369887"/>
          </a:xfrm>
          <a:prstGeom prst="rect">
            <a:avLst/>
          </a:prstGeom>
          <a:noFill/>
          <a:ln w="9525">
            <a:noFill/>
            <a:miter lim="800000"/>
            <a:headEnd/>
            <a:tailEnd/>
          </a:ln>
        </p:spPr>
        <p:txBody>
          <a:bodyPr>
            <a:spAutoFit/>
          </a:bodyPr>
          <a:lstStyle/>
          <a:p>
            <a:r>
              <a:rPr lang="en-US">
                <a:latin typeface="Calibri" pitchFamily="34" charset="0"/>
              </a:rPr>
              <a:t>Environmental Policy </a:t>
            </a:r>
            <a:endParaRPr lang="en-GB">
              <a:latin typeface="Calibri" pitchFamily="34" charset="0"/>
            </a:endParaRPr>
          </a:p>
        </p:txBody>
      </p:sp>
      <p:cxnSp>
        <p:nvCxnSpPr>
          <p:cNvPr id="12" name="Straight Arrow Connector 11"/>
          <p:cNvCxnSpPr/>
          <p:nvPr/>
        </p:nvCxnSpPr>
        <p:spPr>
          <a:xfrm flipV="1">
            <a:off x="2484438" y="3429000"/>
            <a:ext cx="574675" cy="2447925"/>
          </a:xfrm>
          <a:prstGeom prst="straightConnector1">
            <a:avLst/>
          </a:prstGeom>
          <a:ln w="38100">
            <a:headEnd type="arrow"/>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flipV="1">
            <a:off x="5292725" y="3429000"/>
            <a:ext cx="863600" cy="2447925"/>
          </a:xfrm>
          <a:prstGeom prst="straightConnector1">
            <a:avLst/>
          </a:prstGeom>
          <a:ln w="38100">
            <a:headEnd type="arrow"/>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1476375" y="3068638"/>
            <a:ext cx="1150938" cy="0"/>
          </a:xfrm>
          <a:prstGeom prst="straightConnector1">
            <a:avLst/>
          </a:prstGeom>
          <a:ln w="38100">
            <a:headEnd type="arrow"/>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2555875" y="1628775"/>
            <a:ext cx="936625" cy="1079500"/>
          </a:xfrm>
          <a:prstGeom prst="straightConnector1">
            <a:avLst/>
          </a:prstGeom>
          <a:ln w="38100">
            <a:headEnd type="arrow"/>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4427538" y="692150"/>
            <a:ext cx="0" cy="1873250"/>
          </a:xfrm>
          <a:prstGeom prst="straightConnector1">
            <a:avLst/>
          </a:prstGeom>
          <a:ln w="38100">
            <a:headEnd type="arrow"/>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V="1">
            <a:off x="5508625" y="1557338"/>
            <a:ext cx="1008063" cy="1150937"/>
          </a:xfrm>
          <a:prstGeom prst="straightConnector1">
            <a:avLst/>
          </a:prstGeom>
          <a:ln w="38100">
            <a:headEnd type="arrow"/>
            <a:tailEnd type="arrow"/>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flipH="1" flipV="1">
            <a:off x="900113" y="3429000"/>
            <a:ext cx="431800" cy="23764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54" name="Straight Arrow Connector 53"/>
          <p:cNvCxnSpPr/>
          <p:nvPr/>
        </p:nvCxnSpPr>
        <p:spPr>
          <a:xfrm flipV="1">
            <a:off x="683568" y="1844824"/>
            <a:ext cx="720080" cy="122282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57" name="Straight Arrow Connector 56"/>
          <p:cNvCxnSpPr>
            <a:endCxn id="5" idx="1"/>
          </p:cNvCxnSpPr>
          <p:nvPr/>
        </p:nvCxnSpPr>
        <p:spPr>
          <a:xfrm flipV="1">
            <a:off x="2195513" y="517525"/>
            <a:ext cx="863600" cy="608013"/>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60" name="Straight Arrow Connector 59"/>
          <p:cNvCxnSpPr/>
          <p:nvPr/>
        </p:nvCxnSpPr>
        <p:spPr>
          <a:xfrm>
            <a:off x="5867400" y="549275"/>
            <a:ext cx="1152525" cy="50323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63" name="Straight Arrow Connector 62"/>
          <p:cNvCxnSpPr/>
          <p:nvPr/>
        </p:nvCxnSpPr>
        <p:spPr>
          <a:xfrm>
            <a:off x="7667625" y="1557338"/>
            <a:ext cx="649288" cy="122396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66" name="Straight Arrow Connector 65"/>
          <p:cNvCxnSpPr/>
          <p:nvPr/>
        </p:nvCxnSpPr>
        <p:spPr>
          <a:xfrm flipH="1">
            <a:off x="7308850" y="3284538"/>
            <a:ext cx="863600" cy="2520950"/>
          </a:xfrm>
          <a:prstGeom prst="straightConnector1">
            <a:avLst/>
          </a:prstGeom>
          <a:ln w="38100">
            <a:solidFill>
              <a:srgbClr val="C0504D"/>
            </a:solidFill>
            <a:tailEnd type="arrow"/>
          </a:ln>
        </p:spPr>
        <p:style>
          <a:lnRef idx="1">
            <a:schemeClr val="accent2"/>
          </a:lnRef>
          <a:fillRef idx="0">
            <a:schemeClr val="accent2"/>
          </a:fillRef>
          <a:effectRef idx="0">
            <a:schemeClr val="accent2"/>
          </a:effectRef>
          <a:fontRef idx="minor">
            <a:schemeClr val="tx1"/>
          </a:fontRef>
        </p:style>
      </p:cxnSp>
      <p:cxnSp>
        <p:nvCxnSpPr>
          <p:cNvPr id="76" name="Straight Arrow Connector 75"/>
          <p:cNvCxnSpPr/>
          <p:nvPr/>
        </p:nvCxnSpPr>
        <p:spPr>
          <a:xfrm flipV="1">
            <a:off x="6084888" y="2997200"/>
            <a:ext cx="782637" cy="7938"/>
          </a:xfrm>
          <a:prstGeom prst="straightConnector1">
            <a:avLst/>
          </a:prstGeom>
          <a:ln w="38100">
            <a:headEnd type="arrow"/>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4139952" y="6165304"/>
            <a:ext cx="1368152" cy="0"/>
          </a:xfrm>
          <a:prstGeom prst="straightConnector1">
            <a:avLst/>
          </a:prstGeom>
          <a:ln w="28575" cmpd="sng">
            <a:solidFill>
              <a:srgbClr val="C0504D"/>
            </a:solidFill>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linds(horizontal)">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additive="base">
                                        <p:cTn id="33" dur="500" fill="hold"/>
                                        <p:tgtEl>
                                          <p:spTgt spid="54"/>
                                        </p:tgtEl>
                                        <p:attrNameLst>
                                          <p:attrName>ppt_x</p:attrName>
                                        </p:attrNameLst>
                                      </p:cBhvr>
                                      <p:tavLst>
                                        <p:tav tm="0">
                                          <p:val>
                                            <p:strVal val="0-#ppt_w/2"/>
                                          </p:val>
                                        </p:tav>
                                        <p:tav tm="100000">
                                          <p:val>
                                            <p:strVal val="#ppt_x"/>
                                          </p:val>
                                        </p:tav>
                                      </p:tavLst>
                                    </p:anim>
                                    <p:anim calcmode="lin" valueType="num">
                                      <p:cBhvr additive="base">
                                        <p:cTn id="34"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nodeType="clickEffect">
                                  <p:stCondLst>
                                    <p:cond delay="0"/>
                                  </p:stCondLst>
                                  <p:childTnLst>
                                    <p:set>
                                      <p:cBhvr>
                                        <p:cTn id="38" dur="1" fill="hold">
                                          <p:stCondLst>
                                            <p:cond delay="0"/>
                                          </p:stCondLst>
                                        </p:cTn>
                                        <p:tgtEl>
                                          <p:spTgt spid="57"/>
                                        </p:tgtEl>
                                        <p:attrNameLst>
                                          <p:attrName>style.visibility</p:attrName>
                                        </p:attrNameLst>
                                      </p:cBhvr>
                                      <p:to>
                                        <p:strVal val="visible"/>
                                      </p:to>
                                    </p:set>
                                    <p:anim calcmode="lin" valueType="num">
                                      <p:cBhvr additive="base">
                                        <p:cTn id="39" dur="500" fill="hold"/>
                                        <p:tgtEl>
                                          <p:spTgt spid="57"/>
                                        </p:tgtEl>
                                        <p:attrNameLst>
                                          <p:attrName>ppt_x</p:attrName>
                                        </p:attrNameLst>
                                      </p:cBhvr>
                                      <p:tavLst>
                                        <p:tav tm="0">
                                          <p:val>
                                            <p:strVal val="0-#ppt_w/2"/>
                                          </p:val>
                                        </p:tav>
                                        <p:tav tm="100000">
                                          <p:val>
                                            <p:strVal val="#ppt_x"/>
                                          </p:val>
                                        </p:tav>
                                      </p:tavLst>
                                    </p:anim>
                                    <p:anim calcmode="lin" valueType="num">
                                      <p:cBhvr additive="base">
                                        <p:cTn id="40" dur="500" fill="hold"/>
                                        <p:tgtEl>
                                          <p:spTgt spid="57"/>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3" fill="hold" nodeType="click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500" fill="hold"/>
                                        <p:tgtEl>
                                          <p:spTgt spid="60"/>
                                        </p:tgtEl>
                                        <p:attrNameLst>
                                          <p:attrName>ppt_x</p:attrName>
                                        </p:attrNameLst>
                                      </p:cBhvr>
                                      <p:tavLst>
                                        <p:tav tm="0">
                                          <p:val>
                                            <p:strVal val="1+#ppt_w/2"/>
                                          </p:val>
                                        </p:tav>
                                        <p:tav tm="100000">
                                          <p:val>
                                            <p:strVal val="#ppt_x"/>
                                          </p:val>
                                        </p:tav>
                                      </p:tavLst>
                                    </p:anim>
                                    <p:anim calcmode="lin" valueType="num">
                                      <p:cBhvr additive="base">
                                        <p:cTn id="46" dur="500" fill="hold"/>
                                        <p:tgtEl>
                                          <p:spTgt spid="60"/>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nodeType="click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500" fill="hold"/>
                                        <p:tgtEl>
                                          <p:spTgt spid="63"/>
                                        </p:tgtEl>
                                        <p:attrNameLst>
                                          <p:attrName>ppt_x</p:attrName>
                                        </p:attrNameLst>
                                      </p:cBhvr>
                                      <p:tavLst>
                                        <p:tav tm="0">
                                          <p:val>
                                            <p:strVal val="1+#ppt_w/2"/>
                                          </p:val>
                                        </p:tav>
                                        <p:tav tm="100000">
                                          <p:val>
                                            <p:strVal val="#ppt_x"/>
                                          </p:val>
                                        </p:tav>
                                      </p:tavLst>
                                    </p:anim>
                                    <p:anim calcmode="lin" valueType="num">
                                      <p:cBhvr additive="base">
                                        <p:cTn id="52" dur="500" fill="hold"/>
                                        <p:tgtEl>
                                          <p:spTgt spid="63"/>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1+#ppt_w/2"/>
                                          </p:val>
                                        </p:tav>
                                        <p:tav tm="100000">
                                          <p:val>
                                            <p:strVal val="#ppt_x"/>
                                          </p:val>
                                        </p:tav>
                                      </p:tavLst>
                                    </p:anim>
                                    <p:anim calcmode="lin" valueType="num">
                                      <p:cBhvr additive="base">
                                        <p:cTn id="5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6" fill="hold" nodeType="click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additive="base">
                                        <p:cTn id="63" dur="500" fill="hold"/>
                                        <p:tgtEl>
                                          <p:spTgt spid="66"/>
                                        </p:tgtEl>
                                        <p:attrNameLst>
                                          <p:attrName>ppt_x</p:attrName>
                                        </p:attrNameLst>
                                      </p:cBhvr>
                                      <p:tavLst>
                                        <p:tav tm="0">
                                          <p:val>
                                            <p:strVal val="1+#ppt_w/2"/>
                                          </p:val>
                                        </p:tav>
                                        <p:tav tm="100000">
                                          <p:val>
                                            <p:strVal val="#ppt_x"/>
                                          </p:val>
                                        </p:tav>
                                      </p:tavLst>
                                    </p:anim>
                                    <p:anim calcmode="lin" valueType="num">
                                      <p:cBhvr additive="base">
                                        <p:cTn id="64"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additive="base">
                                        <p:cTn id="69" dur="500" fill="hold"/>
                                        <p:tgtEl>
                                          <p:spTgt spid="9"/>
                                        </p:tgtEl>
                                        <p:attrNameLst>
                                          <p:attrName>ppt_x</p:attrName>
                                        </p:attrNameLst>
                                      </p:cBhvr>
                                      <p:tavLst>
                                        <p:tav tm="0">
                                          <p:val>
                                            <p:strVal val="#ppt_x"/>
                                          </p:val>
                                        </p:tav>
                                        <p:tav tm="100000">
                                          <p:val>
                                            <p:strVal val="#ppt_x"/>
                                          </p:val>
                                        </p:tav>
                                      </p:tavLst>
                                    </p:anim>
                                    <p:anim calcmode="lin" valueType="num">
                                      <p:cBhvr additive="base">
                                        <p:cTn id="7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 calcmode="lin" valueType="num">
                                      <p:cBhvr additive="base">
                                        <p:cTn id="75" dur="500" fill="hold"/>
                                        <p:tgtEl>
                                          <p:spTgt spid="8"/>
                                        </p:tgtEl>
                                        <p:attrNameLst>
                                          <p:attrName>ppt_x</p:attrName>
                                        </p:attrNameLst>
                                      </p:cBhvr>
                                      <p:tavLst>
                                        <p:tav tm="0">
                                          <p:val>
                                            <p:strVal val="#ppt_x"/>
                                          </p:val>
                                        </p:tav>
                                        <p:tav tm="100000">
                                          <p:val>
                                            <p:strVal val="#ppt_x"/>
                                          </p:val>
                                        </p:tav>
                                      </p:tavLst>
                                    </p:anim>
                                    <p:anim calcmode="lin" valueType="num">
                                      <p:cBhvr additive="base">
                                        <p:cTn id="7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12" fill="hold" nodeType="clickEffect">
                                  <p:stCondLst>
                                    <p:cond delay="0"/>
                                  </p:stCondLst>
                                  <p:childTnLst>
                                    <p:set>
                                      <p:cBhvr>
                                        <p:cTn id="80" dur="1" fill="hold">
                                          <p:stCondLst>
                                            <p:cond delay="0"/>
                                          </p:stCondLst>
                                        </p:cTn>
                                        <p:tgtEl>
                                          <p:spTgt spid="52"/>
                                        </p:tgtEl>
                                        <p:attrNameLst>
                                          <p:attrName>style.visibility</p:attrName>
                                        </p:attrNameLst>
                                      </p:cBhvr>
                                      <p:to>
                                        <p:strVal val="visible"/>
                                      </p:to>
                                    </p:set>
                                    <p:anim calcmode="lin" valueType="num">
                                      <p:cBhvr additive="base">
                                        <p:cTn id="81" dur="500" fill="hold"/>
                                        <p:tgtEl>
                                          <p:spTgt spid="52"/>
                                        </p:tgtEl>
                                        <p:attrNameLst>
                                          <p:attrName>ppt_x</p:attrName>
                                        </p:attrNameLst>
                                      </p:cBhvr>
                                      <p:tavLst>
                                        <p:tav tm="0">
                                          <p:val>
                                            <p:strVal val="0-#ppt_w/2"/>
                                          </p:val>
                                        </p:tav>
                                        <p:tav tm="100000">
                                          <p:val>
                                            <p:strVal val="#ppt_x"/>
                                          </p:val>
                                        </p:tav>
                                      </p:tavLst>
                                    </p:anim>
                                    <p:anim calcmode="lin" valueType="num">
                                      <p:cBhvr additive="base">
                                        <p:cTn id="8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box(in)">
                                      <p:cBhvr>
                                        <p:cTn id="87" dur="500"/>
                                        <p:tgtEl>
                                          <p:spTgt spid="19"/>
                                        </p:tgtEl>
                                      </p:cBhvr>
                                    </p:animEffect>
                                  </p:childTnLst>
                                </p:cTn>
                              </p:par>
                              <p:par>
                                <p:cTn id="88" presetID="4" presetClass="entr" presetSubtype="16" fill="hold" nodeType="with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box(in)">
                                      <p:cBhvr>
                                        <p:cTn id="90" dur="500"/>
                                        <p:tgtEl>
                                          <p:spTgt spid="23"/>
                                        </p:tgtEl>
                                      </p:cBhvr>
                                    </p:animEffect>
                                  </p:childTnLst>
                                </p:cTn>
                              </p:par>
                              <p:par>
                                <p:cTn id="91" presetID="4" presetClass="entr" presetSubtype="16" fill="hold" nodeType="with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box(in)">
                                      <p:cBhvr>
                                        <p:cTn id="93" dur="500"/>
                                        <p:tgtEl>
                                          <p:spTgt spid="25"/>
                                        </p:tgtEl>
                                      </p:cBhvr>
                                    </p:animEffect>
                                  </p:childTnLst>
                                </p:cTn>
                              </p:par>
                              <p:par>
                                <p:cTn id="94" presetID="4" presetClass="entr" presetSubtype="16" fill="hold" nodeType="withEffect">
                                  <p:stCondLst>
                                    <p:cond delay="0"/>
                                  </p:stCondLst>
                                  <p:childTnLst>
                                    <p:set>
                                      <p:cBhvr>
                                        <p:cTn id="95" dur="1" fill="hold">
                                          <p:stCondLst>
                                            <p:cond delay="0"/>
                                          </p:stCondLst>
                                        </p:cTn>
                                        <p:tgtEl>
                                          <p:spTgt spid="76"/>
                                        </p:tgtEl>
                                        <p:attrNameLst>
                                          <p:attrName>style.visibility</p:attrName>
                                        </p:attrNameLst>
                                      </p:cBhvr>
                                      <p:to>
                                        <p:strVal val="visible"/>
                                      </p:to>
                                    </p:set>
                                    <p:animEffect transition="in" filter="box(in)">
                                      <p:cBhvr>
                                        <p:cTn id="96" dur="500"/>
                                        <p:tgtEl>
                                          <p:spTgt spid="76"/>
                                        </p:tgtEl>
                                      </p:cBhvr>
                                    </p:animEffect>
                                  </p:childTnLst>
                                </p:cTn>
                              </p:par>
                              <p:par>
                                <p:cTn id="97" presetID="4" presetClass="entr" presetSubtype="16" fill="hold" nodeType="withEffect">
                                  <p:stCondLst>
                                    <p:cond delay="0"/>
                                  </p:stCondLst>
                                  <p:childTnLst>
                                    <p:set>
                                      <p:cBhvr>
                                        <p:cTn id="98" dur="1" fill="hold">
                                          <p:stCondLst>
                                            <p:cond delay="0"/>
                                          </p:stCondLst>
                                        </p:cTn>
                                        <p:tgtEl>
                                          <p:spTgt spid="13"/>
                                        </p:tgtEl>
                                        <p:attrNameLst>
                                          <p:attrName>style.visibility</p:attrName>
                                        </p:attrNameLst>
                                      </p:cBhvr>
                                      <p:to>
                                        <p:strVal val="visible"/>
                                      </p:to>
                                    </p:set>
                                    <p:animEffect transition="in" filter="box(in)">
                                      <p:cBhvr>
                                        <p:cTn id="99" dur="500"/>
                                        <p:tgtEl>
                                          <p:spTgt spid="13"/>
                                        </p:tgtEl>
                                      </p:cBhvr>
                                    </p:animEffect>
                                  </p:childTnLst>
                                </p:cTn>
                              </p:par>
                              <p:par>
                                <p:cTn id="100" presetID="4" presetClass="entr" presetSubtype="16" fill="hold" nodeType="with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box(in)">
                                      <p:cBhvr>
                                        <p:cTn id="102" dur="500"/>
                                        <p:tgtEl>
                                          <p:spTgt spid="12"/>
                                        </p:tgtEl>
                                      </p:cBhvr>
                                    </p:animEffect>
                                  </p:childTnLst>
                                </p:cTn>
                              </p:par>
                              <p:par>
                                <p:cTn id="103" presetID="4" presetClass="entr" presetSubtype="16" fill="hold" nodeType="with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box(in)">
                                      <p:cBhvr>
                                        <p:cTn id="105" dur="500"/>
                                        <p:tgtEl>
                                          <p:spTgt spid="16"/>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nodeType="clickEffect">
                                  <p:stCondLst>
                                    <p:cond delay="0"/>
                                  </p:stCondLst>
                                  <p:childTnLst>
                                    <p:set>
                                      <p:cBhvr>
                                        <p:cTn id="109" dur="1" fill="hold">
                                          <p:stCondLst>
                                            <p:cond delay="0"/>
                                          </p:stCondLst>
                                        </p:cTn>
                                        <p:tgtEl>
                                          <p:spTgt spid="14"/>
                                        </p:tgtEl>
                                        <p:attrNameLst>
                                          <p:attrName>style.visibility</p:attrName>
                                        </p:attrNameLst>
                                      </p:cBhvr>
                                      <p:to>
                                        <p:strVal val="visible"/>
                                      </p:to>
                                    </p:set>
                                    <p:anim calcmode="lin" valueType="num">
                                      <p:cBhvr additive="base">
                                        <p:cTn id="110" dur="500" fill="hold"/>
                                        <p:tgtEl>
                                          <p:spTgt spid="14"/>
                                        </p:tgtEl>
                                        <p:attrNameLst>
                                          <p:attrName>ppt_x</p:attrName>
                                        </p:attrNameLst>
                                      </p:cBhvr>
                                      <p:tavLst>
                                        <p:tav tm="0">
                                          <p:val>
                                            <p:strVal val="#ppt_x"/>
                                          </p:val>
                                        </p:tav>
                                        <p:tav tm="100000">
                                          <p:val>
                                            <p:strVal val="#ppt_x"/>
                                          </p:val>
                                        </p:tav>
                                      </p:tavLst>
                                    </p:anim>
                                    <p:anim calcmode="lin" valueType="num">
                                      <p:cBhvr additive="base">
                                        <p:cTn id="11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508</TotalTime>
  <Words>1501</Words>
  <Application>Microsoft Office PowerPoint</Application>
  <PresentationFormat>On-screen Show (4:3)</PresentationFormat>
  <Paragraphs>101</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Georgia</vt:lpstr>
      <vt:lpstr>Times New Roman</vt:lpstr>
      <vt:lpstr>Verdana</vt:lpstr>
      <vt:lpstr>Office Theme</vt:lpstr>
      <vt:lpstr> Integrating Access to Environmental Justice within the University Law Curriculum in England  </vt:lpstr>
      <vt:lpstr>PowerPoint Presentation</vt:lpstr>
      <vt:lpstr>Integrating Environmental Sustainability within the University Law Curriculum in England</vt:lpstr>
      <vt:lpstr>Access to Environmental Justice as an Aspect of Integrating Environmental Sustainability into  ‘Core’ University Public Law Course/Module</vt:lpstr>
      <vt:lpstr> Justice as Philosophical, Political, Economic &amp; Legal Concept and Aim/Objective</vt:lpstr>
      <vt:lpstr>Justice as Philosophical, Political, Economic &amp; Legal Concept and Aim/Objective</vt:lpstr>
      <vt:lpstr>Justice as Philosophical, Political, Economic &amp; Legal Concept and Aim/Objective</vt:lpstr>
      <vt:lpstr>Introducing ‘Environmental’ Justice</vt:lpstr>
      <vt:lpstr>Environment</vt:lpstr>
      <vt:lpstr>Environmental Justice : Across Disciplinary &amp; Jurisdictional Boundaries </vt:lpstr>
      <vt:lpstr>Definitional, Constituency, &amp; Representational Issues in Environmental Justice</vt:lpstr>
      <vt:lpstr>Definitional, Constituency, &amp; Representational Issues in Environmental Justice</vt:lpstr>
      <vt:lpstr>Objective/Aim of  Environmental Law/Justice</vt:lpstr>
      <vt:lpstr>Evolution, Acceptance &amp; Application  of Principles of Environmental Law &amp; Justice</vt:lpstr>
      <vt:lpstr>From Environmental Principles to Environmental Rights?</vt:lpstr>
      <vt:lpstr>From Environmental Principles to Environmental Rights?</vt:lpstr>
      <vt:lpstr>Expanding/Widening/Broadening the Concept of ‘Environmental’ Justice?</vt:lpstr>
      <vt:lpstr>(But) Continuing Anthropocentricity of ‘Environmental Justice’ Rights?</vt:lpstr>
      <vt:lpstr> Two Aspects of ‘Core’ Public Law of Significance to Environmental Sustainability</vt:lpstr>
      <vt:lpstr>Case C‑530/11, European Comm v UK,  13 February, 2014 </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dc:title>
  <dc:creator>David M Ong</dc:creator>
  <cp:lastModifiedBy>Ching, Jane</cp:lastModifiedBy>
  <cp:revision>38</cp:revision>
  <dcterms:created xsi:type="dcterms:W3CDTF">2013-05-05T14:45:19Z</dcterms:created>
  <dcterms:modified xsi:type="dcterms:W3CDTF">2015-06-18T06:47:00Z</dcterms:modified>
</cp:coreProperties>
</file>